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3" r:id="rId14"/>
    <p:sldId id="272" r:id="rId15"/>
    <p:sldId id="274" r:id="rId16"/>
    <p:sldId id="275" r:id="rId17"/>
    <p:sldId id="276" r:id="rId18"/>
    <p:sldId id="277" r:id="rId19"/>
    <p:sldId id="278" r:id="rId20"/>
    <p:sldId id="279" r:id="rId21"/>
    <p:sldId id="280" r:id="rId22"/>
    <p:sldId id="281" r:id="rId23"/>
    <p:sldId id="282" r:id="rId24"/>
    <p:sldId id="259" r:id="rId25"/>
    <p:sldId id="256" r:id="rId26"/>
    <p:sldId id="257" r:id="rId27"/>
    <p:sldId id="258" r:id="rId28"/>
  </p:sldIdLst>
  <p:sldSz cx="13716000" cy="10287000"/>
  <p:notesSz cx="6858000" cy="9144000"/>
  <p:embeddedFontLst>
    <p:embeddedFont>
      <p:font typeface="Aileron" panose="00000500000000000000" pitchFamily="50" charset="0"/>
      <p:regular r:id="rId29"/>
      <p:italic r:id="rId30"/>
    </p:embeddedFont>
    <p:embeddedFont>
      <p:font typeface="Aileron Black" panose="00000A00000000000000" pitchFamily="50" charset="0"/>
      <p:bold r:id="rId31"/>
    </p:embeddedFont>
    <p:embeddedFont>
      <p:font typeface="Aileron Bold" panose="00000800000000000000" pitchFamily="50" charset="0"/>
      <p:bold r:id="rId32"/>
    </p:embeddedFont>
    <p:embeddedFont>
      <p:font typeface="Aileron Heavy" panose="00000A00000000000000" pitchFamily="50" charset="0"/>
      <p:bold r:id="rId33"/>
    </p:embeddedFont>
    <p:embeddedFont>
      <p:font typeface="Aileron Light" panose="00000400000000000000" pitchFamily="50" charset="0"/>
      <p:regular r:id="rId34"/>
    </p:embeddedFont>
    <p:embeddedFont>
      <p:font typeface="Aileron Regular" panose="020B0604020202020204" charset="0"/>
      <p:regular r:id="rId35"/>
    </p:embeddedFont>
    <p:embeddedFont>
      <p:font typeface="Aileron Regular Bold" panose="020B0604020202020204" charset="0"/>
      <p:regular r:id="rId36"/>
    </p:embeddedFont>
    <p:embeddedFont>
      <p:font typeface="Aileron Thin" panose="00000300000000000000" pitchFamily="50" charset="0"/>
      <p:regular r:id="rId37"/>
    </p:embeddedFont>
    <p:embeddedFont>
      <p:font typeface="Alata" panose="020B0604020202020204" charset="0"/>
      <p:regular r:id="rId38"/>
    </p:embeddedFont>
    <p:embeddedFont>
      <p:font typeface="Altero" panose="00000500000000000000" pitchFamily="50" charset="0"/>
      <p:regular r:id="rId39"/>
    </p:embeddedFon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55A"/>
    <a:srgbClr val="16243E"/>
    <a:srgbClr val="FFFFFF"/>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2B8AF-A82A-44C4-8ACE-B3900E30AC94}" v="317" dt="2023-03-10T14:13:10.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1308"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3/10/2023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hyperlink" Target="https://github.com/npcrmns/App-Physics-157/tree/main" TargetMode="Externa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hyperlink" Target="https://pixabay.com/images/search/dark%20dog/" TargetMode="External"/><Relationship Id="rId3" Type="http://schemas.openxmlformats.org/officeDocument/2006/relationships/slide" Target="slide7.xml"/><Relationship Id="rId7"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www.windowscentral.com/minecraft-dungeons-adds-free-seasonal-adventures-starting-cloudy-clim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14.xml"/><Relationship Id="rId1" Type="http://schemas.openxmlformats.org/officeDocument/2006/relationships/slideLayout" Target="../slideLayouts/slideLayout7.xml"/><Relationship Id="rId5" Type="http://schemas.openxmlformats.org/officeDocument/2006/relationships/hyperlink" Target="https://www.cnet.com/science/see-the-forgotten-nasa-apollo-11-crew-photo-found-in-a-box/"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attmaulion.medium.com/white-balancing-an-enhancement-technique-in-image-processing-8dd773c69f6#:~:text=The%20gray%2Dworld%20algorithm%20is,the%20color%20of%20the%20light." TargetMode="Externa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se7entyse7en.dev/posts/understanding-image-histograms-with-opencv/" TargetMode="External"/><Relationship Id="rId2" Type="http://schemas.openxmlformats.org/officeDocument/2006/relationships/hyperlink" Target="https://datacarpentry.org/image-processing/05-creating-histograms/" TargetMode="External"/><Relationship Id="rId1" Type="http://schemas.openxmlformats.org/officeDocument/2006/relationships/slideLayout" Target="../slideLayouts/slideLayout7.xml"/><Relationship Id="rId5" Type="http://schemas.openxmlformats.org/officeDocument/2006/relationships/hyperlink" Target="https://github.com/npcrmns/App-Physics-157/tree/main" TargetMode="External"/><Relationship Id="rId4" Type="http://schemas.openxmlformats.org/officeDocument/2006/relationships/hyperlink" Target="https://mattmaulion.medium.com/white-balancing-an-enhancement-technique-in-image-processing-8dd773c69f6#:~:text=The%20gray%2Dworld%20algorithm%20is,the%20color%20of%20the%20ligh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sv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s://stackoverflow.com/questions/46525981/how-to-plot-x-y-z-coordinates-in-the-shape-of-a-hexagonal-gri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hyperlink" Target="https://www.esquiremag.ph/life/sports/sea-games-logos-through-the-years-a00293-20191004-lfrm2"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019061"/>
            <a:ext cx="8458200" cy="3139321"/>
          </a:xfrm>
          <a:prstGeom prst="rect">
            <a:avLst/>
          </a:prstGeom>
          <a:noFill/>
        </p:spPr>
        <p:txBody>
          <a:bodyPr wrap="square" rtlCol="0">
            <a:spAutoFit/>
          </a:bodyPr>
          <a:lstStyle/>
          <a:p>
            <a:r>
              <a:rPr lang="en-US" sz="6600" dirty="0">
                <a:solidFill>
                  <a:schemeClr val="tx1">
                    <a:lumMod val="85000"/>
                    <a:lumOff val="15000"/>
                  </a:schemeClr>
                </a:solidFill>
                <a:latin typeface="Altero" panose="00000500000000000000" pitchFamily="50" charset="0"/>
              </a:rPr>
              <a:t>DIGITAL IMAGE FORMATION and ENHANCEMENT</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54599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2"/>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02811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MARCH 10,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descr="Person with long hair, wearing scarf, overcoat, and mittens, wearing camera strap and holding traditional film camera">
            <a:extLst>
              <a:ext uri="{FF2B5EF4-FFF2-40B4-BE49-F238E27FC236}">
                <a16:creationId xmlns:a16="http://schemas.microsoft.com/office/drawing/2014/main" id="{4A903A25-168C-058E-161A-8D2DEC27A2EE}"/>
              </a:ext>
            </a:extLst>
          </p:cNvPr>
          <p:cNvPicPr>
            <a:picLocks noChangeAspect="1"/>
          </p:cNvPicPr>
          <p:nvPr/>
        </p:nvPicPr>
        <p:blipFill>
          <a:blip r:embed="rId3">
            <a:duotone>
              <a:prstClr val="black"/>
              <a:srgbClr val="16243E">
                <a:tint val="45000"/>
                <a:satMod val="400000"/>
              </a:srgbClr>
            </a:duotone>
            <a:extLst>
              <a:ext uri="{BEBA8EAE-BF5A-486C-A8C5-ECC9F3942E4B}">
                <a14:imgProps xmlns:a14="http://schemas.microsoft.com/office/drawing/2010/main">
                  <a14:imgLayer r:embed="rId4">
                    <a14:imgEffect>
                      <a14:artisticFilmGrain/>
                    </a14:imgEffect>
                  </a14:imgLayer>
                </a14:imgProps>
              </a:ext>
              <a:ext uri="{28A0092B-C50C-407E-A947-70E740481C1C}">
                <a14:useLocalDpi xmlns:a14="http://schemas.microsoft.com/office/drawing/2010/main" val="0"/>
              </a:ext>
            </a:extLst>
          </a:blip>
          <a:stretch>
            <a:fillRect/>
          </a:stretch>
        </p:blipFill>
        <p:spPr>
          <a:xfrm>
            <a:off x="9452357" y="4225424"/>
            <a:ext cx="3501641" cy="2335588"/>
          </a:xfrm>
          <a:prstGeom prst="rect">
            <a:avLst/>
          </a:prstGeom>
        </p:spPr>
      </p:pic>
      <p:pic>
        <p:nvPicPr>
          <p:cNvPr id="25" name="Picture 24" descr="Close-up of filmstrip overlay">
            <a:extLst>
              <a:ext uri="{FF2B5EF4-FFF2-40B4-BE49-F238E27FC236}">
                <a16:creationId xmlns:a16="http://schemas.microsoft.com/office/drawing/2014/main" id="{A47AE50A-66B7-1867-DBFE-0815B3F7B42E}"/>
              </a:ext>
            </a:extLst>
          </p:cNvPr>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artisticFilmGrain/>
                    </a14:imgEffect>
                  </a14:imgLayer>
                </a14:imgProps>
              </a:ext>
              <a:ext uri="{28A0092B-C50C-407E-A947-70E740481C1C}">
                <a14:useLocalDpi xmlns:a14="http://schemas.microsoft.com/office/drawing/2010/main" val="0"/>
              </a:ext>
            </a:extLst>
          </a:blip>
          <a:stretch>
            <a:fillRect/>
          </a:stretch>
        </p:blipFill>
        <p:spPr>
          <a:xfrm>
            <a:off x="9452357" y="1638300"/>
            <a:ext cx="3501641" cy="2292481"/>
          </a:xfrm>
          <a:prstGeom prst="rect">
            <a:avLst/>
          </a:prstGeom>
        </p:spPr>
      </p:pic>
      <p:pic>
        <p:nvPicPr>
          <p:cNvPr id="27" name="Picture 26" descr="Lone person stanging on misty jagged mountain">
            <a:extLst>
              <a:ext uri="{FF2B5EF4-FFF2-40B4-BE49-F238E27FC236}">
                <a16:creationId xmlns:a16="http://schemas.microsoft.com/office/drawing/2014/main" id="{CAC26AE1-F79E-5E8F-CCDC-BC0996166C33}"/>
              </a:ext>
            </a:extLst>
          </p:cNvPr>
          <p:cNvPicPr>
            <a:picLocks noChangeAspect="1"/>
          </p:cNvPicPr>
          <p:nvPr/>
        </p:nvPicPr>
        <p:blipFill>
          <a:blip r:embed="rId7">
            <a:duotone>
              <a:prstClr val="black"/>
              <a:srgbClr val="16243E">
                <a:tint val="45000"/>
                <a:satMod val="400000"/>
              </a:srgbClr>
            </a:duotone>
            <a:extLst>
              <a:ext uri="{BEBA8EAE-BF5A-486C-A8C5-ECC9F3942E4B}">
                <a14:imgProps xmlns:a14="http://schemas.microsoft.com/office/drawing/2010/main">
                  <a14:imgLayer r:embed="rId8">
                    <a14:imgEffect>
                      <a14:artisticFilmGrain/>
                    </a14:imgEffect>
                  </a14:imgLayer>
                </a14:imgProps>
              </a:ext>
              <a:ext uri="{28A0092B-C50C-407E-A947-70E740481C1C}">
                <a14:useLocalDpi xmlns:a14="http://schemas.microsoft.com/office/drawing/2010/main" val="0"/>
              </a:ext>
            </a:extLst>
          </a:blip>
          <a:stretch>
            <a:fillRect/>
          </a:stretch>
        </p:blipFill>
        <p:spPr>
          <a:xfrm>
            <a:off x="9485014" y="6855656"/>
            <a:ext cx="3480247" cy="2484434"/>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 line chart&#10;&#10;Description automatically generated with medium confidence">
            <a:extLst>
              <a:ext uri="{FF2B5EF4-FFF2-40B4-BE49-F238E27FC236}">
                <a16:creationId xmlns:a16="http://schemas.microsoft.com/office/drawing/2014/main" id="{A2ECDC9F-F444-142E-C6BC-4818F9AB578A}"/>
              </a:ext>
            </a:extLst>
          </p:cNvPr>
          <p:cNvPicPr>
            <a:picLocks noChangeAspect="1"/>
          </p:cNvPicPr>
          <p:nvPr/>
        </p:nvPicPr>
        <p:blipFill rotWithShape="1">
          <a:blip r:embed="rId2">
            <a:extLst>
              <a:ext uri="{28A0092B-C50C-407E-A947-70E740481C1C}">
                <a14:useLocalDpi xmlns:a14="http://schemas.microsoft.com/office/drawing/2010/main" val="0"/>
              </a:ext>
            </a:extLst>
          </a:blip>
          <a:srcRect l="6202" t="5550" r="5556"/>
          <a:stretch/>
        </p:blipFill>
        <p:spPr>
          <a:xfrm>
            <a:off x="5692270" y="2469296"/>
            <a:ext cx="7388275" cy="3514640"/>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7653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STRETCHING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139C71-43D8-DA15-F46A-8598CDF1F78A}"/>
                  </a:ext>
                </a:extLst>
              </p:cNvPr>
              <p:cNvSpPr txBox="1"/>
              <p:nvPr/>
            </p:nvSpPr>
            <p:spPr>
              <a:xfrm>
                <a:off x="5638800" y="6286500"/>
                <a:ext cx="7388274" cy="2278381"/>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Upon implementing the </a:t>
                </a:r>
                <a:r>
                  <a:rPr lang="en-US" sz="1600" dirty="0">
                    <a:latin typeface="Aileron Regular Bold" panose="020B0604020202020204" charset="0"/>
                  </a:rPr>
                  <a:t>contrast stretch </a:t>
                </a:r>
                <a:r>
                  <a:rPr lang="en-US" sz="1600" dirty="0">
                    <a:latin typeface="Aileron Regular" panose="020B0604020202020204" charset="0"/>
                  </a:rPr>
                  <a:t>on the original grayscale image, </a:t>
                </a:r>
                <a:r>
                  <a:rPr lang="en-US" sz="1600" dirty="0">
                    <a:latin typeface="Aileron Regular Bold" panose="020B0604020202020204" charset="0"/>
                  </a:rPr>
                  <a:t>no changes</a:t>
                </a:r>
                <a:r>
                  <a:rPr lang="en-US" sz="1600" dirty="0">
                    <a:latin typeface="Aileron Regular" panose="020B0604020202020204" charset="0"/>
                  </a:rPr>
                  <a:t> were observed on the contrast stretched image. This is also apparent in the PDF and CDF plot of the resulting image, which is in agreement to</a:t>
                </a:r>
              </a:p>
              <a:p>
                <a:pPr algn="just">
                  <a:lnSpc>
                    <a:spcPct val="150000"/>
                  </a:lnSpc>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𝐼</m:t>
                          </m:r>
                        </m:e>
                        <m:sub>
                          <m:r>
                            <m:rPr>
                              <m:sty m:val="p"/>
                            </m:rPr>
                            <a:rPr lang="en-US" sz="1600" b="0" i="0" smtClean="0">
                              <a:latin typeface="Cambria Math" panose="02040503050406030204" pitchFamily="18" charset="0"/>
                            </a:rPr>
                            <m:t>new</m:t>
                          </m:r>
                        </m:sub>
                      </m:sSub>
                      <m:r>
                        <a:rPr lang="en-US" sz="1600" b="0" i="1" smtClean="0">
                          <a:latin typeface="Cambria Math" panose="02040503050406030204" pitchFamily="18" charset="0"/>
                        </a:rPr>
                        <m:t>= </m:t>
                      </m:r>
                      <m:f>
                        <m:fPr>
                          <m:ctrlPr>
                            <a:rPr lang="en-US" sz="1600" b="0" i="1" smtClean="0">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old</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min</m:t>
                              </m:r>
                            </m:sub>
                          </m:sSub>
                        </m:num>
                        <m:den>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b="0" i="0" smtClean="0">
                                  <a:latin typeface="Cambria Math" panose="02040503050406030204" pitchFamily="18" charset="0"/>
                                </a:rPr>
                                <m:t>max</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𝐼</m:t>
                              </m:r>
                            </m:e>
                            <m:sub>
                              <m:r>
                                <m:rPr>
                                  <m:sty m:val="p"/>
                                </m:rPr>
                                <a:rPr lang="en-US" sz="1600" i="0">
                                  <a:latin typeface="Cambria Math" panose="02040503050406030204" pitchFamily="18" charset="0"/>
                                </a:rPr>
                                <m:t>min</m:t>
                              </m:r>
                            </m:sub>
                          </m:sSub>
                        </m:den>
                      </m:f>
                    </m:oMath>
                  </m:oMathPara>
                </a14:m>
                <a:endParaRPr lang="en-US" sz="1600" dirty="0">
                  <a:latin typeface="Aileron Regular" panose="020B0604020202020204" charset="0"/>
                </a:endParaRPr>
              </a:p>
              <a:p>
                <a:pPr algn="just">
                  <a:lnSpc>
                    <a:spcPct val="150000"/>
                  </a:lnSpc>
                </a:pPr>
                <a:r>
                  <a:rPr lang="en-US" sz="1600" dirty="0">
                    <a:latin typeface="Aileron Regular" panose="020B0604020202020204" charset="0"/>
                  </a:rPr>
                  <a:t>as the minimum and maximum value of a grayscale is 0 and 255, respectively.</a:t>
                </a:r>
              </a:p>
            </p:txBody>
          </p:sp>
        </mc:Choice>
        <mc:Fallback xmlns="">
          <p:sp>
            <p:nvSpPr>
              <p:cNvPr id="6" name="TextBox 5">
                <a:extLst>
                  <a:ext uri="{FF2B5EF4-FFF2-40B4-BE49-F238E27FC236}">
                    <a16:creationId xmlns:a16="http://schemas.microsoft.com/office/drawing/2014/main" id="{1C139C71-43D8-DA15-F46A-8598CDF1F78A}"/>
                  </a:ext>
                </a:extLst>
              </p:cNvPr>
              <p:cNvSpPr txBox="1">
                <a:spLocks noRot="1" noChangeAspect="1" noMove="1" noResize="1" noEditPoints="1" noAdjustHandles="1" noChangeArrowheads="1" noChangeShapeType="1" noTextEdit="1"/>
              </p:cNvSpPr>
              <p:nvPr/>
            </p:nvSpPr>
            <p:spPr>
              <a:xfrm>
                <a:off x="5638800" y="6286500"/>
                <a:ext cx="7388274" cy="2278381"/>
              </a:xfrm>
              <a:prstGeom prst="rect">
                <a:avLst/>
              </a:prstGeom>
              <a:blipFill>
                <a:blip r:embed="rId3"/>
                <a:stretch>
                  <a:fillRect l="-413" r="-413" b="-2406"/>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penguin swimming underwater&#10;&#10;Description automatically generated with medium confidence">
            <a:extLst>
              <a:ext uri="{FF2B5EF4-FFF2-40B4-BE49-F238E27FC236}">
                <a16:creationId xmlns:a16="http://schemas.microsoft.com/office/drawing/2014/main" id="{9295946A-3362-7A09-DE61-CDE20D7A9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255" y="5913331"/>
            <a:ext cx="4267197" cy="2844798"/>
          </a:xfrm>
          <a:prstGeom prst="rect">
            <a:avLst/>
          </a:prstGeom>
        </p:spPr>
      </p:pic>
    </p:spTree>
    <p:extLst>
      <p:ext uri="{BB962C8B-B14F-4D97-AF65-F5344CB8AC3E}">
        <p14:creationId xmlns:p14="http://schemas.microsoft.com/office/powerpoint/2010/main" val="180905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hart, histogram&#10;&#10;Description automatically generated">
            <a:extLst>
              <a:ext uri="{FF2B5EF4-FFF2-40B4-BE49-F238E27FC236}">
                <a16:creationId xmlns:a16="http://schemas.microsoft.com/office/drawing/2014/main" id="{F59528D0-DF14-F016-4461-003550C5FC81}"/>
              </a:ext>
            </a:extLst>
          </p:cNvPr>
          <p:cNvPicPr>
            <a:picLocks noChangeAspect="1"/>
          </p:cNvPicPr>
          <p:nvPr/>
        </p:nvPicPr>
        <p:blipFill rotWithShape="1">
          <a:blip r:embed="rId2">
            <a:extLst>
              <a:ext uri="{28A0092B-C50C-407E-A947-70E740481C1C}">
                <a14:useLocalDpi xmlns:a14="http://schemas.microsoft.com/office/drawing/2010/main" val="0"/>
              </a:ext>
            </a:extLst>
          </a:blip>
          <a:srcRect l="4917" t="3024" r="6839"/>
          <a:stretch/>
        </p:blipFill>
        <p:spPr>
          <a:xfrm>
            <a:off x="5540878" y="2250158"/>
            <a:ext cx="7564512" cy="3694698"/>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55195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ENHANCEMENT</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Another image that is </a:t>
            </a:r>
            <a:r>
              <a:rPr lang="en-US" sz="1600" dirty="0">
                <a:latin typeface="Aileron Regular Bold" panose="020B0604020202020204" charset="0"/>
              </a:rPr>
              <a:t>much darker</a:t>
            </a:r>
            <a:r>
              <a:rPr lang="en-US" sz="1600" dirty="0">
                <a:latin typeface="Aileron Regular" panose="020B0604020202020204" charset="0"/>
              </a:rPr>
              <a:t> than the previous </a:t>
            </a:r>
            <a:r>
              <a:rPr lang="en-US" sz="1600" dirty="0">
                <a:latin typeface="Aileron Regular" panose="020B0604020202020204" charset="0"/>
                <a:hlinkClick r:id="rId3" action="ppaction://hlinksldjump"/>
              </a:rPr>
              <a:t>image</a:t>
            </a:r>
            <a:r>
              <a:rPr lang="en-US" sz="1600" dirty="0">
                <a:latin typeface="Aileron Regular" panose="020B0604020202020204" charset="0"/>
              </a:rPr>
              <a:t> was also considered. By choosing the lower 5</a:t>
            </a:r>
            <a:r>
              <a:rPr lang="en-US" sz="1600" baseline="30000" dirty="0">
                <a:latin typeface="Aileron Regular" panose="020B0604020202020204" charset="0"/>
              </a:rPr>
              <a:t>th</a:t>
            </a:r>
            <a:r>
              <a:rPr lang="en-US" sz="1600" dirty="0">
                <a:latin typeface="Aileron Regular" panose="020B0604020202020204" charset="0"/>
              </a:rPr>
              <a:t> and upper 90</a:t>
            </a:r>
            <a:r>
              <a:rPr lang="en-US" sz="1600" baseline="30000" dirty="0">
                <a:latin typeface="Aileron Regular" panose="020B0604020202020204" charset="0"/>
              </a:rPr>
              <a:t>th</a:t>
            </a:r>
            <a:r>
              <a:rPr lang="en-US" sz="1600" dirty="0">
                <a:latin typeface="Aileron Regular" panose="020B0604020202020204" charset="0"/>
              </a:rPr>
              <a:t> percentile as the minimum and maximum value for the algorithm, it can be observed that the resulting image is in </a:t>
            </a:r>
            <a:r>
              <a:rPr lang="en-US" sz="1600" dirty="0">
                <a:latin typeface="Aileron Regular Bold" panose="020B0604020202020204" charset="0"/>
              </a:rPr>
              <a:t>high contrast </a:t>
            </a:r>
            <a:r>
              <a:rPr lang="en-US" sz="1600" dirty="0">
                <a:latin typeface="Aileron Regular" panose="020B0604020202020204" charset="0"/>
              </a:rPr>
              <a:t>compared to the original grayscale. This is also evident in the PDF and CDF plots shown as the gray values are much now much </a:t>
            </a:r>
            <a:r>
              <a:rPr lang="en-US" sz="1600" dirty="0">
                <a:latin typeface="Aileron Regular Bold" panose="020B0604020202020204" charset="0"/>
              </a:rPr>
              <a:t>more spread </a:t>
            </a:r>
            <a:r>
              <a:rPr lang="en-US" sz="1600" dirty="0">
                <a:latin typeface="Aileron Regular" panose="020B0604020202020204" charset="0"/>
              </a:rPr>
              <a:t>to the contrast stretched image.</a:t>
            </a:r>
          </a:p>
        </p:txBody>
      </p:sp>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Picture 10" descr="A penguin swimming underwater&#10;&#10;Description automatically generated with medium confidence">
            <a:extLst>
              <a:ext uri="{FF2B5EF4-FFF2-40B4-BE49-F238E27FC236}">
                <a16:creationId xmlns:a16="http://schemas.microsoft.com/office/drawing/2014/main" id="{9295946A-3362-7A09-DE61-CDE20D7A9E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255" y="5913331"/>
            <a:ext cx="4267197" cy="2844798"/>
          </a:xfrm>
          <a:prstGeom prst="rect">
            <a:avLst/>
          </a:prstGeom>
        </p:spPr>
      </p:pic>
      <p:pic>
        <p:nvPicPr>
          <p:cNvPr id="9" name="Picture 8" descr="A picture containing cat, black, dark, mammal&#10;&#10;Description automatically generated">
            <a:extLst>
              <a:ext uri="{FF2B5EF4-FFF2-40B4-BE49-F238E27FC236}">
                <a16:creationId xmlns:a16="http://schemas.microsoft.com/office/drawing/2014/main" id="{4660BBED-B9DE-5D7E-33A5-A5C41CCDBE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255" y="2339907"/>
            <a:ext cx="4267197" cy="2844798"/>
          </a:xfrm>
          <a:prstGeom prst="rect">
            <a:avLst/>
          </a:prstGeom>
        </p:spPr>
      </p:pic>
      <p:pic>
        <p:nvPicPr>
          <p:cNvPr id="14" name="Picture 13" descr="A dog sitting on the ground&#10;&#10;Description automatically generated with medium confidence">
            <a:extLst>
              <a:ext uri="{FF2B5EF4-FFF2-40B4-BE49-F238E27FC236}">
                <a16:creationId xmlns:a16="http://schemas.microsoft.com/office/drawing/2014/main" id="{B1D49FDA-CF7E-2177-5DE2-C0E72422D6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 y="5900396"/>
            <a:ext cx="4288051" cy="2858701"/>
          </a:xfrm>
          <a:prstGeom prst="rect">
            <a:avLst/>
          </a:prstGeom>
        </p:spPr>
      </p:pic>
      <p:sp>
        <p:nvSpPr>
          <p:cNvPr id="29" name="TextBox 28">
            <a:extLst>
              <a:ext uri="{FF2B5EF4-FFF2-40B4-BE49-F238E27FC236}">
                <a16:creationId xmlns:a16="http://schemas.microsoft.com/office/drawing/2014/main" id="{C2B555F2-E7E4-8B16-8DC3-E3C105921402}"/>
              </a:ext>
            </a:extLst>
          </p:cNvPr>
          <p:cNvSpPr txBox="1"/>
          <p:nvPr/>
        </p:nvSpPr>
        <p:spPr>
          <a:xfrm>
            <a:off x="5690467" y="8572500"/>
            <a:ext cx="5128130" cy="335476"/>
          </a:xfrm>
          <a:prstGeom prst="rect">
            <a:avLst/>
          </a:prstGeom>
          <a:noFill/>
        </p:spPr>
        <p:txBody>
          <a:bodyPr wrap="square" rtlCol="0">
            <a:spAutoFit/>
          </a:bodyPr>
          <a:lstStyle/>
          <a:p>
            <a:pPr algn="just">
              <a:lnSpc>
                <a:spcPct val="150000"/>
              </a:lnSpc>
            </a:pPr>
            <a:r>
              <a:rPr lang="en-US" sz="1200" dirty="0">
                <a:latin typeface="Aileron Regular" panose="020B0604020202020204" charset="0"/>
              </a:rPr>
              <a:t>Image of a cute </a:t>
            </a:r>
            <a:r>
              <a:rPr lang="en-US" sz="1200" dirty="0" err="1">
                <a:latin typeface="Aileron Regular" panose="020B0604020202020204" charset="0"/>
              </a:rPr>
              <a:t>pupperino</a:t>
            </a:r>
            <a:r>
              <a:rPr lang="en-US" sz="1200" dirty="0">
                <a:latin typeface="Aileron Regular" panose="020B0604020202020204" charset="0"/>
              </a:rPr>
              <a:t> basking in the sunlight from </a:t>
            </a:r>
            <a:r>
              <a:rPr lang="en-US" sz="1200" dirty="0">
                <a:latin typeface="Aileron Regular" panose="020B0604020202020204" charset="0"/>
                <a:hlinkClick r:id="rId8"/>
              </a:rPr>
              <a:t>Pixabay</a:t>
            </a:r>
            <a:r>
              <a:rPr lang="en-US" sz="1200" dirty="0">
                <a:latin typeface="Aileron Regular" panose="020B0604020202020204" charset="0"/>
              </a:rPr>
              <a:t>.</a:t>
            </a:r>
          </a:p>
        </p:txBody>
      </p:sp>
    </p:spTree>
    <p:extLst>
      <p:ext uri="{BB962C8B-B14F-4D97-AF65-F5344CB8AC3E}">
        <p14:creationId xmlns:p14="http://schemas.microsoft.com/office/powerpoint/2010/main" val="1388577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41102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RGB IMAGE - DECOMPOSED</a:t>
            </a:r>
          </a:p>
        </p:txBody>
      </p:sp>
      <p:sp>
        <p:nvSpPr>
          <p:cNvPr id="6" name="TextBox 5">
            <a:extLst>
              <a:ext uri="{FF2B5EF4-FFF2-40B4-BE49-F238E27FC236}">
                <a16:creationId xmlns:a16="http://schemas.microsoft.com/office/drawing/2014/main" id="{1C139C71-43D8-DA15-F46A-8598CDF1F78A}"/>
              </a:ext>
            </a:extLst>
          </p:cNvPr>
          <p:cNvSpPr txBox="1"/>
          <p:nvPr/>
        </p:nvSpPr>
        <p:spPr>
          <a:xfrm>
            <a:off x="1066800" y="5418253"/>
            <a:ext cx="6019800" cy="3001847"/>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We begin our analysis on colored images by initially </a:t>
            </a:r>
            <a:r>
              <a:rPr lang="en-US" sz="1600" dirty="0">
                <a:latin typeface="Aileron Regular Bold" panose="020B0604020202020204" charset="0"/>
              </a:rPr>
              <a:t>decomposing</a:t>
            </a:r>
            <a:r>
              <a:rPr lang="en-US" sz="1600" dirty="0">
                <a:latin typeface="Aileron Regular" panose="020B0604020202020204" charset="0"/>
              </a:rPr>
              <a:t> it into red, green, and blue channels. Contrary to what the name of the channel implies, the corresponding decomposed channels are </a:t>
            </a:r>
            <a:r>
              <a:rPr lang="en-US" sz="1600" dirty="0">
                <a:latin typeface="Aileron Regular Bold" panose="020B0604020202020204" charset="0"/>
              </a:rPr>
              <a:t>grayscale</a:t>
            </a:r>
            <a:r>
              <a:rPr lang="en-US" sz="1600" dirty="0">
                <a:latin typeface="Aileron Regular" panose="020B0604020202020204" charset="0"/>
              </a:rPr>
              <a:t> in nature as these images only have </a:t>
            </a:r>
            <a:r>
              <a:rPr lang="en-US" sz="1600" dirty="0">
                <a:latin typeface="Aileron Regular Bold" panose="020B0604020202020204" charset="0"/>
              </a:rPr>
              <a:t>one channel</a:t>
            </a:r>
            <a:r>
              <a:rPr lang="en-US" sz="1600" dirty="0">
                <a:latin typeface="Aileron Regular" panose="020B0604020202020204" charset="0"/>
              </a:rPr>
              <a:t> now – with each pixel representing 0 (black) to 255 (white) gray values. These implies that colorized or RGB images in general like shown on the right are made from the </a:t>
            </a:r>
            <a:r>
              <a:rPr lang="en-US" sz="1600" dirty="0">
                <a:latin typeface="Aileron Regular Bold" panose="020B0604020202020204" charset="0"/>
              </a:rPr>
              <a:t>stacking</a:t>
            </a:r>
            <a:r>
              <a:rPr lang="en-US" sz="1600" dirty="0">
                <a:latin typeface="Aileron Regular" panose="020B0604020202020204" charset="0"/>
              </a:rPr>
              <a:t> of these three channels on top of each other!</a:t>
            </a:r>
          </a:p>
        </p:txBody>
      </p:sp>
      <p:pic>
        <p:nvPicPr>
          <p:cNvPr id="17" name="Picture 16" descr="A picture containing text&#10;&#10;Description automatically generated">
            <a:extLst>
              <a:ext uri="{FF2B5EF4-FFF2-40B4-BE49-F238E27FC236}">
                <a16:creationId xmlns:a16="http://schemas.microsoft.com/office/drawing/2014/main" id="{8C386B1F-FA73-362E-7B94-37CDA4854262}"/>
              </a:ext>
            </a:extLst>
          </p:cNvPr>
          <p:cNvPicPr>
            <a:picLocks noChangeAspect="1"/>
          </p:cNvPicPr>
          <p:nvPr/>
        </p:nvPicPr>
        <p:blipFill rotWithShape="1">
          <a:blip r:embed="rId2">
            <a:extLst>
              <a:ext uri="{28A0092B-C50C-407E-A947-70E740481C1C}">
                <a14:useLocalDpi xmlns:a14="http://schemas.microsoft.com/office/drawing/2010/main" val="0"/>
              </a:ext>
            </a:extLst>
          </a:blip>
          <a:srcRect t="23944" b="26053"/>
          <a:stretch/>
        </p:blipFill>
        <p:spPr>
          <a:xfrm>
            <a:off x="761999" y="2171700"/>
            <a:ext cx="12192000" cy="2971800"/>
          </a:xfrm>
          <a:prstGeom prst="rect">
            <a:avLst/>
          </a:prstGeom>
        </p:spPr>
      </p:pic>
      <p:grpSp>
        <p:nvGrpSpPr>
          <p:cNvPr id="33" name="Group 32">
            <a:extLst>
              <a:ext uri="{FF2B5EF4-FFF2-40B4-BE49-F238E27FC236}">
                <a16:creationId xmlns:a16="http://schemas.microsoft.com/office/drawing/2014/main" id="{12D3F5DD-FD89-48D4-F767-A2FB37225D57}"/>
              </a:ext>
            </a:extLst>
          </p:cNvPr>
          <p:cNvGrpSpPr/>
          <p:nvPr/>
        </p:nvGrpSpPr>
        <p:grpSpPr>
          <a:xfrm>
            <a:off x="7652673" y="5369179"/>
            <a:ext cx="5148927" cy="3924645"/>
            <a:chOff x="914400" y="5252303"/>
            <a:chExt cx="5148927" cy="3924645"/>
          </a:xfrm>
        </p:grpSpPr>
        <p:pic>
          <p:nvPicPr>
            <p:cNvPr id="31" name="Picture 30" descr="A picture containing place of worship&#10;&#10;Description automatically generated">
              <a:extLst>
                <a:ext uri="{FF2B5EF4-FFF2-40B4-BE49-F238E27FC236}">
                  <a16:creationId xmlns:a16="http://schemas.microsoft.com/office/drawing/2014/main" id="{7B4E433E-6B7F-E8E9-F0D7-5F0B7CD27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252303"/>
              <a:ext cx="5148927" cy="3432618"/>
            </a:xfrm>
            <a:prstGeom prst="rect">
              <a:avLst/>
            </a:prstGeom>
          </p:spPr>
        </p:pic>
        <p:sp>
          <p:nvSpPr>
            <p:cNvPr id="32" name="TextBox 31">
              <a:extLst>
                <a:ext uri="{FF2B5EF4-FFF2-40B4-BE49-F238E27FC236}">
                  <a16:creationId xmlns:a16="http://schemas.microsoft.com/office/drawing/2014/main" id="{BE0F2D78-7E52-801A-9364-1A86C289BFBB}"/>
                </a:ext>
              </a:extLst>
            </p:cNvPr>
            <p:cNvSpPr txBox="1"/>
            <p:nvPr/>
          </p:nvSpPr>
          <p:spPr>
            <a:xfrm>
              <a:off x="1355263" y="8760424"/>
              <a:ext cx="426719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 from </a:t>
              </a:r>
              <a:r>
                <a:rPr lang="en-US" sz="1600" dirty="0">
                  <a:latin typeface="Aileron Regular" panose="020B0604020202020204" charset="0"/>
                  <a:hlinkClick r:id="rId4"/>
                </a:rPr>
                <a:t>Minecraft</a:t>
              </a:r>
              <a:endParaRPr lang="en-US" sz="1600" dirty="0">
                <a:latin typeface="Aileron Regular" panose="020B0604020202020204" charset="0"/>
              </a:endParaRPr>
            </a:p>
          </p:txBody>
        </p:sp>
      </p:grpSp>
      <p:grpSp>
        <p:nvGrpSpPr>
          <p:cNvPr id="39" name="Group 38">
            <a:extLst>
              <a:ext uri="{FF2B5EF4-FFF2-40B4-BE49-F238E27FC236}">
                <a16:creationId xmlns:a16="http://schemas.microsoft.com/office/drawing/2014/main" id="{AC66AFB0-C03E-2EBF-6C09-A052D5391A46}"/>
              </a:ext>
            </a:extLst>
          </p:cNvPr>
          <p:cNvGrpSpPr/>
          <p:nvPr/>
        </p:nvGrpSpPr>
        <p:grpSpPr>
          <a:xfrm rot="16200000" flipH="1">
            <a:off x="1731893" y="8323195"/>
            <a:ext cx="450160" cy="1572453"/>
            <a:chOff x="10981040" y="4264181"/>
            <a:chExt cx="715659" cy="2499867"/>
          </a:xfrm>
        </p:grpSpPr>
        <p:sp>
          <p:nvSpPr>
            <p:cNvPr id="40" name="Rectangle 39">
              <a:extLst>
                <a:ext uri="{FF2B5EF4-FFF2-40B4-BE49-F238E27FC236}">
                  <a16:creationId xmlns:a16="http://schemas.microsoft.com/office/drawing/2014/main" id="{B013E55E-2C7A-B4D2-368A-EB6A37018468}"/>
                </a:ext>
              </a:extLst>
            </p:cNvPr>
            <p:cNvSpPr/>
            <p:nvPr/>
          </p:nvSpPr>
          <p:spPr>
            <a:xfrm>
              <a:off x="10981040" y="4264181"/>
              <a:ext cx="715659" cy="7156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7BD39DE-06CE-4953-B6CA-005365F8D1EA}"/>
                </a:ext>
              </a:extLst>
            </p:cNvPr>
            <p:cNvSpPr/>
            <p:nvPr/>
          </p:nvSpPr>
          <p:spPr>
            <a:xfrm>
              <a:off x="10981040" y="5156285"/>
              <a:ext cx="715659" cy="71565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D653699-3854-CB91-88F0-BB97091EA050}"/>
                </a:ext>
              </a:extLst>
            </p:cNvPr>
            <p:cNvSpPr/>
            <p:nvPr/>
          </p:nvSpPr>
          <p:spPr>
            <a:xfrm>
              <a:off x="10981040" y="6048389"/>
              <a:ext cx="715659" cy="71565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965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41102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RGB IMAGE - DECOMPOSED</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6539889"/>
            <a:ext cx="12192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respective histograms that account the pixel number of such color in each channel were also generated to see which color </a:t>
            </a:r>
            <a:r>
              <a:rPr lang="en-US" sz="2400" dirty="0">
                <a:latin typeface="Aileron Regular Bold" panose="020B0604020202020204" charset="0"/>
              </a:rPr>
              <a:t>dominates</a:t>
            </a:r>
            <a:r>
              <a:rPr lang="en-US" sz="2400" dirty="0">
                <a:latin typeface="Aileron Regular" panose="020B0604020202020204" charset="0"/>
              </a:rPr>
              <a:t> the image. Upon taking the sum of the grayscale values of each, the </a:t>
            </a:r>
            <a:r>
              <a:rPr lang="en-US" sz="2400" dirty="0">
                <a:latin typeface="Aileron Regular Bold" panose="020B0604020202020204" charset="0"/>
              </a:rPr>
              <a:t>red channel </a:t>
            </a:r>
            <a:r>
              <a:rPr lang="en-US" sz="2400" dirty="0">
                <a:latin typeface="Aileron Regular" panose="020B0604020202020204" charset="0"/>
              </a:rPr>
              <a:t>yielded a high value difference compared to the green and blue channels. This is apparent to the color of the original image as it contains wood and dirt blocks, which appears to be brownish red in in-game shaders.</a:t>
            </a:r>
          </a:p>
        </p:txBody>
      </p:sp>
      <p:pic>
        <p:nvPicPr>
          <p:cNvPr id="7" name="Picture 6" descr="Chart, histogram&#10;&#10;Description automatically generated">
            <a:extLst>
              <a:ext uri="{FF2B5EF4-FFF2-40B4-BE49-F238E27FC236}">
                <a16:creationId xmlns:a16="http://schemas.microsoft.com/office/drawing/2014/main" id="{AD3D76C6-9111-53AC-40E9-02140444FC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901" y="2324100"/>
            <a:ext cx="11946199" cy="3982065"/>
          </a:xfrm>
          <a:prstGeom prst="rect">
            <a:avLst/>
          </a:prstGeom>
        </p:spPr>
      </p:pic>
    </p:spTree>
    <p:extLst>
      <p:ext uri="{BB962C8B-B14F-4D97-AF65-F5344CB8AC3E}">
        <p14:creationId xmlns:p14="http://schemas.microsoft.com/office/powerpoint/2010/main" val="3443818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982749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STRETCHING IN RGB</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6896100"/>
            <a:ext cx="12192000" cy="2240613"/>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Since the image was </a:t>
            </a:r>
            <a:r>
              <a:rPr lang="en-US" sz="2400" dirty="0">
                <a:latin typeface="Aileron Regular Bold" panose="020B0604020202020204" charset="0"/>
              </a:rPr>
              <a:t>not mostly unbalanced</a:t>
            </a:r>
            <a:r>
              <a:rPr lang="en-US" sz="2400" dirty="0">
                <a:latin typeface="Aileron Regular" panose="020B0604020202020204" charset="0"/>
              </a:rPr>
              <a:t>, i.e. the elements in the picture appears to be on their true colors in game, small changes in the contrast stretched image were observed. The </a:t>
            </a:r>
            <a:r>
              <a:rPr lang="en-US" sz="2400" dirty="0">
                <a:latin typeface="Aileron Regular Bold" panose="020B0604020202020204" charset="0"/>
              </a:rPr>
              <a:t>resulting image </a:t>
            </a:r>
            <a:r>
              <a:rPr lang="en-US" sz="2400" dirty="0">
                <a:latin typeface="Aileron Regular" panose="020B0604020202020204" charset="0"/>
              </a:rPr>
              <a:t>appears to have a much richer [brownish to red] tone and darker shade in the middle to lower middle areas.</a:t>
            </a:r>
          </a:p>
        </p:txBody>
      </p:sp>
      <p:grpSp>
        <p:nvGrpSpPr>
          <p:cNvPr id="10" name="Group 9">
            <a:extLst>
              <a:ext uri="{FF2B5EF4-FFF2-40B4-BE49-F238E27FC236}">
                <a16:creationId xmlns:a16="http://schemas.microsoft.com/office/drawing/2014/main" id="{EF7D32B1-2BE2-62C9-1639-CBA2317C664E}"/>
              </a:ext>
            </a:extLst>
          </p:cNvPr>
          <p:cNvGrpSpPr/>
          <p:nvPr/>
        </p:nvGrpSpPr>
        <p:grpSpPr>
          <a:xfrm>
            <a:off x="973414" y="2456261"/>
            <a:ext cx="5572808" cy="4246420"/>
            <a:chOff x="914400" y="5252303"/>
            <a:chExt cx="5148927" cy="3924645"/>
          </a:xfrm>
        </p:grpSpPr>
        <p:pic>
          <p:nvPicPr>
            <p:cNvPr id="11" name="Picture 10" descr="A picture containing place of worship&#10;&#10;Description automatically generated">
              <a:extLst>
                <a:ext uri="{FF2B5EF4-FFF2-40B4-BE49-F238E27FC236}">
                  <a16:creationId xmlns:a16="http://schemas.microsoft.com/office/drawing/2014/main" id="{C3F760BF-A504-3095-E051-87A6803F8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5252303"/>
              <a:ext cx="5148927" cy="3432618"/>
            </a:xfrm>
            <a:prstGeom prst="rect">
              <a:avLst/>
            </a:prstGeom>
          </p:spPr>
        </p:pic>
        <p:sp>
          <p:nvSpPr>
            <p:cNvPr id="12" name="TextBox 11">
              <a:extLst>
                <a:ext uri="{FF2B5EF4-FFF2-40B4-BE49-F238E27FC236}">
                  <a16:creationId xmlns:a16="http://schemas.microsoft.com/office/drawing/2014/main" id="{AD7D5167-17EB-F762-000C-3D04B918107A}"/>
                </a:ext>
              </a:extLst>
            </p:cNvPr>
            <p:cNvSpPr txBox="1"/>
            <p:nvPr/>
          </p:nvSpPr>
          <p:spPr>
            <a:xfrm>
              <a:off x="1355263" y="8760424"/>
              <a:ext cx="426719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grpSp>
      <p:grpSp>
        <p:nvGrpSpPr>
          <p:cNvPr id="14" name="Group 13">
            <a:extLst>
              <a:ext uri="{FF2B5EF4-FFF2-40B4-BE49-F238E27FC236}">
                <a16:creationId xmlns:a16="http://schemas.microsoft.com/office/drawing/2014/main" id="{0CDE1357-B503-27A5-2291-8FB4E183DE66}"/>
              </a:ext>
            </a:extLst>
          </p:cNvPr>
          <p:cNvGrpSpPr/>
          <p:nvPr/>
        </p:nvGrpSpPr>
        <p:grpSpPr>
          <a:xfrm>
            <a:off x="7194827" y="2456261"/>
            <a:ext cx="5547760" cy="4246421"/>
            <a:chOff x="1905000" y="2071799"/>
            <a:chExt cx="5148927" cy="3941143"/>
          </a:xfrm>
        </p:grpSpPr>
        <p:pic>
          <p:nvPicPr>
            <p:cNvPr id="9" name="Picture 8" descr="A picture containing light, place of worship&#10;&#10;Description automatically generated">
              <a:extLst>
                <a:ext uri="{FF2B5EF4-FFF2-40B4-BE49-F238E27FC236}">
                  <a16:creationId xmlns:a16="http://schemas.microsoft.com/office/drawing/2014/main" id="{F01F766F-EF1F-068B-8B3D-A6405D4F5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071799"/>
              <a:ext cx="5148927" cy="3432618"/>
            </a:xfrm>
            <a:prstGeom prst="rect">
              <a:avLst/>
            </a:prstGeom>
          </p:spPr>
        </p:pic>
        <p:sp>
          <p:nvSpPr>
            <p:cNvPr id="13" name="TextBox 12">
              <a:extLst>
                <a:ext uri="{FF2B5EF4-FFF2-40B4-BE49-F238E27FC236}">
                  <a16:creationId xmlns:a16="http://schemas.microsoft.com/office/drawing/2014/main" id="{E7B50B3A-133F-FA4D-C075-BA62ED3FA83D}"/>
                </a:ext>
              </a:extLst>
            </p:cNvPr>
            <p:cNvSpPr txBox="1"/>
            <p:nvPr/>
          </p:nvSpPr>
          <p:spPr>
            <a:xfrm>
              <a:off x="2345863" y="5596418"/>
              <a:ext cx="426719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spTree>
    <p:extLst>
      <p:ext uri="{BB962C8B-B14F-4D97-AF65-F5344CB8AC3E}">
        <p14:creationId xmlns:p14="http://schemas.microsoft.com/office/powerpoint/2010/main" val="3899211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6896100"/>
            <a:ext cx="12192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differences in the RGB histograms of the original and resulting images were </a:t>
            </a:r>
            <a:r>
              <a:rPr lang="en-US" sz="2400" dirty="0">
                <a:latin typeface="Aileron Regular Bold" panose="020B0604020202020204" charset="0"/>
              </a:rPr>
              <a:t>highlighted</a:t>
            </a:r>
            <a:r>
              <a:rPr lang="en-US" sz="2400" dirty="0">
                <a:latin typeface="Aileron Regular" panose="020B0604020202020204" charset="0"/>
              </a:rPr>
              <a:t> in yellow to emphasize the </a:t>
            </a:r>
            <a:r>
              <a:rPr lang="en-US" sz="2400" dirty="0">
                <a:latin typeface="Aileron Regular Bold" panose="020B0604020202020204" charset="0"/>
              </a:rPr>
              <a:t>subtle variances</a:t>
            </a:r>
            <a:r>
              <a:rPr lang="en-US" sz="2400" dirty="0">
                <a:latin typeface="Aileron Regular" panose="020B0604020202020204" charset="0"/>
              </a:rPr>
              <a:t>. From the resulting image, we can see that the shades of the arch area (made of wood and dirt) differ to a certain extent. These can be mapped to the </a:t>
            </a:r>
            <a:r>
              <a:rPr lang="en-US" sz="2400" dirty="0">
                <a:latin typeface="Aileron Regular Bold" panose="020B0604020202020204" charset="0"/>
              </a:rPr>
              <a:t>histograms</a:t>
            </a:r>
            <a:r>
              <a:rPr lang="en-US" sz="2400" dirty="0">
                <a:latin typeface="Aileron Regular" panose="020B0604020202020204" charset="0"/>
              </a:rPr>
              <a:t> shown above as there are changes in the </a:t>
            </a:r>
            <a:r>
              <a:rPr lang="en-US" sz="2400" dirty="0">
                <a:latin typeface="Aileron Regular Bold" panose="020B0604020202020204" charset="0"/>
              </a:rPr>
              <a:t>color value distributions</a:t>
            </a:r>
            <a:r>
              <a:rPr lang="en-US" sz="2400" dirty="0">
                <a:latin typeface="Aileron Regular" panose="020B0604020202020204" charset="0"/>
              </a:rPr>
              <a:t> for the red and green channels.</a:t>
            </a:r>
          </a:p>
        </p:txBody>
      </p:sp>
      <p:grpSp>
        <p:nvGrpSpPr>
          <p:cNvPr id="27" name="Group 26">
            <a:extLst>
              <a:ext uri="{FF2B5EF4-FFF2-40B4-BE49-F238E27FC236}">
                <a16:creationId xmlns:a16="http://schemas.microsoft.com/office/drawing/2014/main" id="{2526845E-0B01-D685-F863-58009154941E}"/>
              </a:ext>
            </a:extLst>
          </p:cNvPr>
          <p:cNvGrpSpPr/>
          <p:nvPr/>
        </p:nvGrpSpPr>
        <p:grpSpPr>
          <a:xfrm>
            <a:off x="2019434" y="1074087"/>
            <a:ext cx="9677132" cy="5822013"/>
            <a:chOff x="2019434" y="1074087"/>
            <a:chExt cx="9677132" cy="5822013"/>
          </a:xfrm>
        </p:grpSpPr>
        <p:grpSp>
          <p:nvGrpSpPr>
            <p:cNvPr id="18" name="Group 17">
              <a:extLst>
                <a:ext uri="{FF2B5EF4-FFF2-40B4-BE49-F238E27FC236}">
                  <a16:creationId xmlns:a16="http://schemas.microsoft.com/office/drawing/2014/main" id="{7D0A2EEA-2CFC-F682-1F9E-2D17C68AB9F9}"/>
                </a:ext>
              </a:extLst>
            </p:cNvPr>
            <p:cNvGrpSpPr/>
            <p:nvPr/>
          </p:nvGrpSpPr>
          <p:grpSpPr>
            <a:xfrm>
              <a:off x="2019434" y="1074087"/>
              <a:ext cx="9677132" cy="5822013"/>
              <a:chOff x="1371868" y="1150287"/>
              <a:chExt cx="9677132" cy="5822013"/>
            </a:xfrm>
          </p:grpSpPr>
          <p:pic>
            <p:nvPicPr>
              <p:cNvPr id="15" name="Picture 14" descr="Chart, histogram&#10;&#10;Description automatically generated">
                <a:extLst>
                  <a:ext uri="{FF2B5EF4-FFF2-40B4-BE49-F238E27FC236}">
                    <a16:creationId xmlns:a16="http://schemas.microsoft.com/office/drawing/2014/main" id="{24DA3179-8C0A-2F5F-13EE-1192022EB930}"/>
                  </a:ext>
                </a:extLst>
              </p:cNvPr>
              <p:cNvPicPr>
                <a:picLocks noChangeAspect="1"/>
              </p:cNvPicPr>
              <p:nvPr/>
            </p:nvPicPr>
            <p:blipFill rotWithShape="1">
              <a:blip r:embed="rId2">
                <a:extLst>
                  <a:ext uri="{28A0092B-C50C-407E-A947-70E740481C1C}">
                    <a14:useLocalDpi xmlns:a14="http://schemas.microsoft.com/office/drawing/2010/main" val="0"/>
                  </a:ext>
                </a:extLst>
              </a:blip>
              <a:srcRect b="11642"/>
              <a:stretch/>
            </p:blipFill>
            <p:spPr>
              <a:xfrm>
                <a:off x="1371868" y="1150287"/>
                <a:ext cx="9677132" cy="2850197"/>
              </a:xfrm>
              <a:prstGeom prst="rect">
                <a:avLst/>
              </a:prstGeom>
            </p:spPr>
          </p:pic>
          <p:pic>
            <p:nvPicPr>
              <p:cNvPr id="17" name="Picture 16" descr="Chart, histogram&#10;&#10;Description automatically generated">
                <a:extLst>
                  <a:ext uri="{FF2B5EF4-FFF2-40B4-BE49-F238E27FC236}">
                    <a16:creationId xmlns:a16="http://schemas.microsoft.com/office/drawing/2014/main" id="{2BD66BC6-F8E9-B5A2-8CCB-6F110FA6E4D0}"/>
                  </a:ext>
                </a:extLst>
              </p:cNvPr>
              <p:cNvPicPr>
                <a:picLocks noChangeAspect="1"/>
              </p:cNvPicPr>
              <p:nvPr/>
            </p:nvPicPr>
            <p:blipFill rotWithShape="1">
              <a:blip r:embed="rId3">
                <a:extLst>
                  <a:ext uri="{28A0092B-C50C-407E-A947-70E740481C1C}">
                    <a14:useLocalDpi xmlns:a14="http://schemas.microsoft.com/office/drawing/2010/main" val="0"/>
                  </a:ext>
                </a:extLst>
              </a:blip>
              <a:srcRect t="7087"/>
              <a:stretch/>
            </p:blipFill>
            <p:spPr>
              <a:xfrm>
                <a:off x="1371868" y="3975190"/>
                <a:ext cx="9677132" cy="2997110"/>
              </a:xfrm>
              <a:prstGeom prst="rect">
                <a:avLst/>
              </a:prstGeom>
            </p:spPr>
          </p:pic>
        </p:grpSp>
        <p:sp>
          <p:nvSpPr>
            <p:cNvPr id="19" name="Rectangle 18">
              <a:extLst>
                <a:ext uri="{FF2B5EF4-FFF2-40B4-BE49-F238E27FC236}">
                  <a16:creationId xmlns:a16="http://schemas.microsoft.com/office/drawing/2014/main" id="{B15A38C8-A65F-65D6-332D-9EFFBC6DCFD8}"/>
                </a:ext>
              </a:extLst>
            </p:cNvPr>
            <p:cNvSpPr/>
            <p:nvPr/>
          </p:nvSpPr>
          <p:spPr>
            <a:xfrm rot="5400000">
              <a:off x="3314700" y="5715000"/>
              <a:ext cx="609600" cy="8382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806DA9-5C83-EC88-E43F-5DB6AE6FF2BA}"/>
                </a:ext>
              </a:extLst>
            </p:cNvPr>
            <p:cNvSpPr/>
            <p:nvPr/>
          </p:nvSpPr>
          <p:spPr>
            <a:xfrm rot="5400000">
              <a:off x="4457633" y="5257867"/>
              <a:ext cx="19812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E94F37A-0EDA-4836-9838-2C23E3A7944C}"/>
                </a:ext>
              </a:extLst>
            </p:cNvPr>
            <p:cNvSpPr/>
            <p:nvPr/>
          </p:nvSpPr>
          <p:spPr>
            <a:xfrm rot="5400000">
              <a:off x="3333817" y="3124199"/>
              <a:ext cx="609600" cy="8382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4585FFC-6D2B-E65E-C96F-586156DF9CF5}"/>
                </a:ext>
              </a:extLst>
            </p:cNvPr>
            <p:cNvSpPr/>
            <p:nvPr/>
          </p:nvSpPr>
          <p:spPr>
            <a:xfrm rot="5400000">
              <a:off x="4457767" y="2667067"/>
              <a:ext cx="19812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56D393-C2F9-505D-CEDA-39117BC1B0B6}"/>
                </a:ext>
              </a:extLst>
            </p:cNvPr>
            <p:cNvSpPr/>
            <p:nvPr/>
          </p:nvSpPr>
          <p:spPr>
            <a:xfrm rot="5400000">
              <a:off x="6381884" y="5943667"/>
              <a:ext cx="6096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4AE1E7B-C88E-5CE4-E53E-32EB0A2F4CEF}"/>
                </a:ext>
              </a:extLst>
            </p:cNvPr>
            <p:cNvSpPr/>
            <p:nvPr/>
          </p:nvSpPr>
          <p:spPr>
            <a:xfrm rot="5400000">
              <a:off x="6381884" y="3352867"/>
              <a:ext cx="6096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267DF8C-21E6-FB68-77FD-EFD19737A019}"/>
                </a:ext>
              </a:extLst>
            </p:cNvPr>
            <p:cNvSpPr/>
            <p:nvPr/>
          </p:nvSpPr>
          <p:spPr>
            <a:xfrm rot="5400000">
              <a:off x="7238933" y="5067367"/>
              <a:ext cx="23622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32B6802-D17F-D37F-463C-0092A34841F5}"/>
                </a:ext>
              </a:extLst>
            </p:cNvPr>
            <p:cNvSpPr/>
            <p:nvPr/>
          </p:nvSpPr>
          <p:spPr>
            <a:xfrm rot="5400000">
              <a:off x="7239067" y="2476567"/>
              <a:ext cx="2362200" cy="3808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6750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982749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CONTRAST STRETCHING IN RGB</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7658100"/>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Unlike the </a:t>
            </a:r>
            <a:r>
              <a:rPr lang="en-US" sz="2000" dirty="0">
                <a:latin typeface="Aileron Regular" panose="020B0604020202020204" charset="0"/>
                <a:hlinkClick r:id="rId2" action="ppaction://hlinksldjump"/>
              </a:rPr>
              <a:t>previous</a:t>
            </a:r>
            <a:r>
              <a:rPr lang="en-US" sz="2000" dirty="0">
                <a:latin typeface="Aileron Regular" panose="020B0604020202020204" charset="0"/>
              </a:rPr>
              <a:t> image, the wonder of contrast stretching algorithm is much more obvious for </a:t>
            </a:r>
            <a:r>
              <a:rPr lang="en-US" sz="2000" dirty="0">
                <a:latin typeface="Aileron Regular Bold" panose="020B0604020202020204" charset="0"/>
              </a:rPr>
              <a:t>unbalanced images</a:t>
            </a:r>
            <a:r>
              <a:rPr lang="en-US" sz="2000" dirty="0">
                <a:latin typeface="Aileron Regular" panose="020B0604020202020204" charset="0"/>
              </a:rPr>
              <a:t>, i.e. the color of the skin of the people in the original image is not what it is supposed to be. The white balancing was achieved by contrast stretching each color channel using a </a:t>
            </a:r>
            <a:r>
              <a:rPr lang="en-US" sz="2000" dirty="0">
                <a:latin typeface="Aileron Regular Bold" panose="020B0604020202020204" charset="0"/>
              </a:rPr>
              <a:t>set of percentile</a:t>
            </a:r>
            <a:r>
              <a:rPr lang="en-US" sz="2000" dirty="0">
                <a:latin typeface="Aileron Regular" panose="020B0604020202020204" charset="0"/>
              </a:rPr>
              <a:t> for the minimum and maximum values of the image array.</a:t>
            </a:r>
          </a:p>
        </p:txBody>
      </p:sp>
      <p:grpSp>
        <p:nvGrpSpPr>
          <p:cNvPr id="19" name="Group 18">
            <a:extLst>
              <a:ext uri="{FF2B5EF4-FFF2-40B4-BE49-F238E27FC236}">
                <a16:creationId xmlns:a16="http://schemas.microsoft.com/office/drawing/2014/main" id="{FCB3A31E-2CF9-20C3-AFA9-D2FFCF8A723E}"/>
              </a:ext>
            </a:extLst>
          </p:cNvPr>
          <p:cNvGrpSpPr/>
          <p:nvPr/>
        </p:nvGrpSpPr>
        <p:grpSpPr>
          <a:xfrm>
            <a:off x="1364421" y="2281373"/>
            <a:ext cx="10987158" cy="5148127"/>
            <a:chOff x="1448428" y="2469297"/>
            <a:chExt cx="10987158" cy="5148127"/>
          </a:xfrm>
        </p:grpSpPr>
        <p:pic>
          <p:nvPicPr>
            <p:cNvPr id="15" name="Picture 14" descr="A picture containing text, person, indoor, posing&#10;&#10;Description automatically generated">
              <a:extLst>
                <a:ext uri="{FF2B5EF4-FFF2-40B4-BE49-F238E27FC236}">
                  <a16:creationId xmlns:a16="http://schemas.microsoft.com/office/drawing/2014/main" id="{4D4C0BBB-B035-C03F-1635-72E483087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8428" y="2469297"/>
              <a:ext cx="5108316" cy="4659919"/>
            </a:xfrm>
            <a:prstGeom prst="rect">
              <a:avLst/>
            </a:prstGeom>
          </p:spPr>
        </p:pic>
        <p:pic>
          <p:nvPicPr>
            <p:cNvPr id="17" name="Picture 16" descr="A picture containing text, person, posing, dressed&#10;&#10;Description automatically generated">
              <a:extLst>
                <a:ext uri="{FF2B5EF4-FFF2-40B4-BE49-F238E27FC236}">
                  <a16:creationId xmlns:a16="http://schemas.microsoft.com/office/drawing/2014/main" id="{7AB7EA34-6FDB-6576-F865-085BFEFF8D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120" y="2475158"/>
              <a:ext cx="5095466" cy="4648197"/>
            </a:xfrm>
            <a:prstGeom prst="rect">
              <a:avLst/>
            </a:prstGeom>
          </p:spPr>
        </p:pic>
        <p:sp>
          <p:nvSpPr>
            <p:cNvPr id="12" name="TextBox 11">
              <a:extLst>
                <a:ext uri="{FF2B5EF4-FFF2-40B4-BE49-F238E27FC236}">
                  <a16:creationId xmlns:a16="http://schemas.microsoft.com/office/drawing/2014/main" id="{AD7D5167-17EB-F762-000C-3D04B918107A}"/>
                </a:ext>
              </a:extLst>
            </p:cNvPr>
            <p:cNvSpPr txBox="1"/>
            <p:nvPr/>
          </p:nvSpPr>
          <p:spPr>
            <a:xfrm>
              <a:off x="1450570" y="7200900"/>
              <a:ext cx="510617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 from </a:t>
              </a:r>
              <a:r>
                <a:rPr lang="en-US" sz="1600" dirty="0">
                  <a:latin typeface="Aileron Regular" panose="020B0604020202020204" charset="0"/>
                  <a:hlinkClick r:id="rId5"/>
                </a:rPr>
                <a:t>Michael Collins</a:t>
              </a:r>
              <a:r>
                <a:rPr lang="en-US" sz="1600" dirty="0">
                  <a:latin typeface="Aileron Regular" panose="020B0604020202020204" charset="0"/>
                </a:rPr>
                <a:t> </a:t>
              </a:r>
            </a:p>
          </p:txBody>
        </p:sp>
        <p:sp>
          <p:nvSpPr>
            <p:cNvPr id="13" name="TextBox 12">
              <a:extLst>
                <a:ext uri="{FF2B5EF4-FFF2-40B4-BE49-F238E27FC236}">
                  <a16:creationId xmlns:a16="http://schemas.microsoft.com/office/drawing/2014/main" id="{E7B50B3A-133F-FA4D-C075-BA62ED3FA83D}"/>
                </a:ext>
              </a:extLst>
            </p:cNvPr>
            <p:cNvSpPr txBox="1"/>
            <p:nvPr/>
          </p:nvSpPr>
          <p:spPr>
            <a:xfrm>
              <a:off x="7340120" y="7200900"/>
              <a:ext cx="5095466"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Contrast stretched image</a:t>
              </a:r>
            </a:p>
          </p:txBody>
        </p:sp>
      </p:grpSp>
    </p:spTree>
    <p:extLst>
      <p:ext uri="{BB962C8B-B14F-4D97-AF65-F5344CB8AC3E}">
        <p14:creationId xmlns:p14="http://schemas.microsoft.com/office/powerpoint/2010/main" val="11777779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5905499"/>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Since the original image has </a:t>
            </a:r>
            <a:r>
              <a:rPr lang="en-US" sz="2400" dirty="0">
                <a:latin typeface="Aileron Regular Bold" panose="020B0604020202020204" charset="0"/>
              </a:rPr>
              <a:t>dominant white pixels </a:t>
            </a:r>
            <a:r>
              <a:rPr lang="en-US" sz="2400" dirty="0">
                <a:latin typeface="Aileron Regular" panose="020B0604020202020204" charset="0"/>
              </a:rPr>
              <a:t>(due to the astronaut suit), the resulting histograms are expected to be </a:t>
            </a:r>
            <a:r>
              <a:rPr lang="en-US" sz="2400" dirty="0">
                <a:latin typeface="Aileron Regular Bold" panose="020B0604020202020204" charset="0"/>
              </a:rPr>
              <a:t>spread or stretched </a:t>
            </a:r>
            <a:r>
              <a:rPr lang="en-US" sz="2400" dirty="0">
                <a:latin typeface="Aileron Regular" panose="020B0604020202020204" charset="0"/>
              </a:rPr>
              <a:t>all throughout the range of pixel values. Slight changes on the resulting histogram were seen, but these resulted to a more </a:t>
            </a:r>
            <a:r>
              <a:rPr lang="en-US" sz="2400" dirty="0">
                <a:latin typeface="Aileron Regular Bold" panose="020B0604020202020204" charset="0"/>
              </a:rPr>
              <a:t>balanced image</a:t>
            </a:r>
            <a:r>
              <a:rPr lang="en-US" sz="2400" dirty="0">
                <a:latin typeface="Aileron Regular" panose="020B0604020202020204" charset="0"/>
              </a:rPr>
              <a:t>, i.e. the yellowish hue of the image were removed, and the skin color appears to be normal compared to before. It can be hypothesized that the red channel from around [50, 100] were stretched by a small amount.</a:t>
            </a:r>
          </a:p>
        </p:txBody>
      </p:sp>
      <p:grpSp>
        <p:nvGrpSpPr>
          <p:cNvPr id="14" name="Group 13">
            <a:extLst>
              <a:ext uri="{FF2B5EF4-FFF2-40B4-BE49-F238E27FC236}">
                <a16:creationId xmlns:a16="http://schemas.microsoft.com/office/drawing/2014/main" id="{34CA52C8-C713-C249-050F-5B3E011AE13B}"/>
              </a:ext>
            </a:extLst>
          </p:cNvPr>
          <p:cNvGrpSpPr/>
          <p:nvPr/>
        </p:nvGrpSpPr>
        <p:grpSpPr>
          <a:xfrm>
            <a:off x="761777" y="1409544"/>
            <a:ext cx="12192446" cy="4267356"/>
            <a:chOff x="761777" y="1257222"/>
            <a:chExt cx="12192446" cy="4267356"/>
          </a:xfrm>
        </p:grpSpPr>
        <p:pic>
          <p:nvPicPr>
            <p:cNvPr id="8" name="Picture 7" descr="Chart, histogram&#10;&#10;Description automatically generated">
              <a:extLst>
                <a:ext uri="{FF2B5EF4-FFF2-40B4-BE49-F238E27FC236}">
                  <a16:creationId xmlns:a16="http://schemas.microsoft.com/office/drawing/2014/main" id="{6F6654E2-0BBF-D465-6885-AB1C2FC7E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77" y="1257222"/>
              <a:ext cx="12192446" cy="4267356"/>
            </a:xfrm>
            <a:prstGeom prst="rect">
              <a:avLst/>
            </a:prstGeom>
          </p:spPr>
        </p:pic>
        <p:sp>
          <p:nvSpPr>
            <p:cNvPr id="9" name="Rectangle 8">
              <a:extLst>
                <a:ext uri="{FF2B5EF4-FFF2-40B4-BE49-F238E27FC236}">
                  <a16:creationId xmlns:a16="http://schemas.microsoft.com/office/drawing/2014/main" id="{D7B748DE-C7F9-4993-C68E-2D6176B9CF17}"/>
                </a:ext>
              </a:extLst>
            </p:cNvPr>
            <p:cNvSpPr/>
            <p:nvPr/>
          </p:nvSpPr>
          <p:spPr>
            <a:xfrm rot="5400000">
              <a:off x="2324100" y="3200400"/>
              <a:ext cx="2514600" cy="7620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37A7810-8182-90CC-4F4B-B9D824C2F463}"/>
                </a:ext>
              </a:extLst>
            </p:cNvPr>
            <p:cNvSpPr/>
            <p:nvPr/>
          </p:nvSpPr>
          <p:spPr>
            <a:xfrm rot="5400000">
              <a:off x="7886700" y="3200400"/>
              <a:ext cx="2514600" cy="7620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796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11164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GRAY WORLD ALGORITHM</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6914069"/>
            <a:ext cx="12192000" cy="2534540"/>
          </a:xfrm>
          <a:prstGeom prst="rect">
            <a:avLst/>
          </a:prstGeom>
          <a:noFill/>
        </p:spPr>
        <p:txBody>
          <a:bodyPr wrap="square" rtlCol="0">
            <a:spAutoFit/>
          </a:bodyPr>
          <a:lstStyle/>
          <a:p>
            <a:pPr algn="just">
              <a:lnSpc>
                <a:spcPct val="150000"/>
              </a:lnSpc>
            </a:pPr>
            <a:r>
              <a:rPr lang="en-US" dirty="0">
                <a:latin typeface="Aileron Regular" panose="020B0604020202020204" charset="0"/>
              </a:rPr>
              <a:t>By taking the </a:t>
            </a:r>
            <a:r>
              <a:rPr lang="en-US" dirty="0">
                <a:latin typeface="Aileron Regular Bold" panose="020B0604020202020204" charset="0"/>
              </a:rPr>
              <a:t>mean of each channel </a:t>
            </a:r>
            <a:r>
              <a:rPr lang="en-US" dirty="0">
                <a:latin typeface="Aileron Regular" panose="020B0604020202020204" charset="0"/>
              </a:rPr>
              <a:t>to estimate the illumination of the original image, the resulting image for the gray world algorithm (GWA) appears to be </a:t>
            </a:r>
            <a:r>
              <a:rPr lang="en-US" dirty="0">
                <a:latin typeface="Aileron Regular Bold" panose="020B0604020202020204" charset="0"/>
              </a:rPr>
              <a:t>white balanced </a:t>
            </a:r>
            <a:r>
              <a:rPr lang="en-US" dirty="0">
                <a:latin typeface="Aileron Regular" panose="020B0604020202020204" charset="0"/>
              </a:rPr>
              <a:t>as the yellow shade brought by the sunlight tends to appear as a white light afterwards. Better choice of image could have been chosen for this to see much more contrast in the resulting image as </a:t>
            </a:r>
            <a:r>
              <a:rPr lang="en-US" dirty="0">
                <a:latin typeface="Aileron Regular Bold" panose="020B0604020202020204" charset="0"/>
              </a:rPr>
              <a:t>GWA estimates the average [reflected] color in the image and compares it to gray</a:t>
            </a:r>
            <a:r>
              <a:rPr lang="en-US" dirty="0">
                <a:latin typeface="Aileron Regular" panose="020B0604020202020204" charset="0"/>
              </a:rPr>
              <a:t>. It can also be inferred that the deviation of colors between the two pictures above can be owed to the possibility that the mean color and its comparison to gray is not that significant (</a:t>
            </a:r>
            <a:r>
              <a:rPr lang="en-US" dirty="0">
                <a:latin typeface="Aileron Regular" panose="020B0604020202020204" charset="0"/>
                <a:hlinkClick r:id="rId2"/>
              </a:rPr>
              <a:t>Maulion</a:t>
            </a:r>
            <a:r>
              <a:rPr lang="en-US" dirty="0">
                <a:latin typeface="Aileron Regular" panose="020B0604020202020204" charset="0"/>
              </a:rPr>
              <a:t>, 2021). </a:t>
            </a:r>
          </a:p>
        </p:txBody>
      </p:sp>
      <p:grpSp>
        <p:nvGrpSpPr>
          <p:cNvPr id="10" name="Group 9">
            <a:extLst>
              <a:ext uri="{FF2B5EF4-FFF2-40B4-BE49-F238E27FC236}">
                <a16:creationId xmlns:a16="http://schemas.microsoft.com/office/drawing/2014/main" id="{EF7D32B1-2BE2-62C9-1639-CBA2317C664E}"/>
              </a:ext>
            </a:extLst>
          </p:cNvPr>
          <p:cNvGrpSpPr/>
          <p:nvPr/>
        </p:nvGrpSpPr>
        <p:grpSpPr>
          <a:xfrm>
            <a:off x="973414" y="2456261"/>
            <a:ext cx="5572808" cy="4246420"/>
            <a:chOff x="914400" y="5252303"/>
            <a:chExt cx="5148927" cy="3924645"/>
          </a:xfrm>
        </p:grpSpPr>
        <p:pic>
          <p:nvPicPr>
            <p:cNvPr id="11" name="Picture 10" descr="A picture containing place of worship&#10;&#10;Description automatically generated">
              <a:extLst>
                <a:ext uri="{FF2B5EF4-FFF2-40B4-BE49-F238E27FC236}">
                  <a16:creationId xmlns:a16="http://schemas.microsoft.com/office/drawing/2014/main" id="{C3F760BF-A504-3095-E051-87A6803F8C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5252303"/>
              <a:ext cx="5148927" cy="3432618"/>
            </a:xfrm>
            <a:prstGeom prst="rect">
              <a:avLst/>
            </a:prstGeom>
          </p:spPr>
        </p:pic>
        <p:sp>
          <p:nvSpPr>
            <p:cNvPr id="12" name="TextBox 11">
              <a:extLst>
                <a:ext uri="{FF2B5EF4-FFF2-40B4-BE49-F238E27FC236}">
                  <a16:creationId xmlns:a16="http://schemas.microsoft.com/office/drawing/2014/main" id="{AD7D5167-17EB-F762-000C-3D04B918107A}"/>
                </a:ext>
              </a:extLst>
            </p:cNvPr>
            <p:cNvSpPr txBox="1"/>
            <p:nvPr/>
          </p:nvSpPr>
          <p:spPr>
            <a:xfrm>
              <a:off x="1355263" y="8760424"/>
              <a:ext cx="426719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grpSp>
      <p:grpSp>
        <p:nvGrpSpPr>
          <p:cNvPr id="14" name="Group 13">
            <a:extLst>
              <a:ext uri="{FF2B5EF4-FFF2-40B4-BE49-F238E27FC236}">
                <a16:creationId xmlns:a16="http://schemas.microsoft.com/office/drawing/2014/main" id="{0CDE1357-B503-27A5-2291-8FB4E183DE66}"/>
              </a:ext>
            </a:extLst>
          </p:cNvPr>
          <p:cNvGrpSpPr/>
          <p:nvPr/>
        </p:nvGrpSpPr>
        <p:grpSpPr>
          <a:xfrm>
            <a:off x="7194827" y="2456261"/>
            <a:ext cx="5547760" cy="4214158"/>
            <a:chOff x="1905000" y="2071799"/>
            <a:chExt cx="5148927" cy="3911199"/>
          </a:xfrm>
        </p:grpSpPr>
        <p:pic>
          <p:nvPicPr>
            <p:cNvPr id="9" name="Picture 8" descr="A picture containing light, place of worship&#10;&#10;Description automatically generated">
              <a:extLst>
                <a:ext uri="{FF2B5EF4-FFF2-40B4-BE49-F238E27FC236}">
                  <a16:creationId xmlns:a16="http://schemas.microsoft.com/office/drawing/2014/main" id="{F01F766F-EF1F-068B-8B3D-A6405D4F59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2071799"/>
              <a:ext cx="5148927" cy="3432618"/>
            </a:xfrm>
            <a:prstGeom prst="rect">
              <a:avLst/>
            </a:prstGeom>
          </p:spPr>
        </p:pic>
        <p:sp>
          <p:nvSpPr>
            <p:cNvPr id="13" name="TextBox 12">
              <a:extLst>
                <a:ext uri="{FF2B5EF4-FFF2-40B4-BE49-F238E27FC236}">
                  <a16:creationId xmlns:a16="http://schemas.microsoft.com/office/drawing/2014/main" id="{E7B50B3A-133F-FA4D-C075-BA62ED3FA83D}"/>
                </a:ext>
              </a:extLst>
            </p:cNvPr>
            <p:cNvSpPr txBox="1"/>
            <p:nvPr/>
          </p:nvSpPr>
          <p:spPr>
            <a:xfrm>
              <a:off x="2345863" y="5596418"/>
              <a:ext cx="4267199" cy="386580"/>
            </a:xfrm>
            <a:prstGeom prst="rect">
              <a:avLst/>
            </a:prstGeom>
            <a:noFill/>
          </p:spPr>
          <p:txBody>
            <a:bodyPr wrap="square" rtlCol="0">
              <a:spAutoFit/>
            </a:bodyPr>
            <a:lstStyle/>
            <a:p>
              <a:pPr algn="ctr">
                <a:lnSpc>
                  <a:spcPct val="150000"/>
                </a:lnSpc>
              </a:pPr>
              <a:r>
                <a:rPr lang="en-US" sz="1600" dirty="0">
                  <a:latin typeface="Aileron Regular" panose="020B0604020202020204" charset="0"/>
                </a:rPr>
                <a:t>White balanced image (GWA)</a:t>
              </a:r>
            </a:p>
          </p:txBody>
        </p:sp>
      </p:grpSp>
      <p:pic>
        <p:nvPicPr>
          <p:cNvPr id="15" name="Picture 14" descr="A picture containing outdoor, place of worship&#10;&#10;Description automatically generated">
            <a:extLst>
              <a:ext uri="{FF2B5EF4-FFF2-40B4-BE49-F238E27FC236}">
                <a16:creationId xmlns:a16="http://schemas.microsoft.com/office/drawing/2014/main" id="{1EB88930-A639-691E-0FCA-B6C35CBC3F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4826" y="2456262"/>
            <a:ext cx="5547759" cy="3698506"/>
          </a:xfrm>
          <a:prstGeom prst="rect">
            <a:avLst/>
          </a:prstGeom>
        </p:spPr>
      </p:pic>
    </p:spTree>
    <p:extLst>
      <p:ext uri="{BB962C8B-B14F-4D97-AF65-F5344CB8AC3E}">
        <p14:creationId xmlns:p14="http://schemas.microsoft.com/office/powerpoint/2010/main" val="3053214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7277100"/>
            <a:ext cx="12192000" cy="2240613"/>
          </a:xfrm>
          <a:prstGeom prst="rect">
            <a:avLst/>
          </a:prstGeom>
          <a:noFill/>
        </p:spPr>
        <p:txBody>
          <a:bodyPr wrap="square" rtlCol="0">
            <a:spAutoFit/>
          </a:bodyPr>
          <a:lstStyle/>
          <a:p>
            <a:pPr algn="just">
              <a:lnSpc>
                <a:spcPct val="150000"/>
              </a:lnSpc>
            </a:pPr>
            <a:r>
              <a:rPr lang="en-US" sz="2400" dirty="0">
                <a:latin typeface="Aileron Regular Bold" panose="020B0604020202020204" charset="0"/>
              </a:rPr>
              <a:t>Perceptible differences </a:t>
            </a:r>
            <a:r>
              <a:rPr lang="en-US" sz="2400" dirty="0">
                <a:latin typeface="Aileron Regular" panose="020B0604020202020204" charset="0"/>
              </a:rPr>
              <a:t>in the channels were deduced as the original RGB histograms were accentuated, especially in the red and green channels. It can be hypothesized that the </a:t>
            </a:r>
            <a:r>
              <a:rPr lang="en-US" sz="2400" dirty="0">
                <a:latin typeface="Aileron Regular Bold" panose="020B0604020202020204" charset="0"/>
              </a:rPr>
              <a:t>increase in spike </a:t>
            </a:r>
            <a:r>
              <a:rPr lang="en-US" sz="2400" dirty="0">
                <a:latin typeface="Aileron Regular" panose="020B0604020202020204" charset="0"/>
              </a:rPr>
              <a:t>in color values [0, 100] resulted to the sunlight to appear whiter than before as red, green, and blue channels peak at this range of the image.</a:t>
            </a:r>
          </a:p>
        </p:txBody>
      </p:sp>
      <p:grpSp>
        <p:nvGrpSpPr>
          <p:cNvPr id="9" name="Group 8">
            <a:extLst>
              <a:ext uri="{FF2B5EF4-FFF2-40B4-BE49-F238E27FC236}">
                <a16:creationId xmlns:a16="http://schemas.microsoft.com/office/drawing/2014/main" id="{D8F08FAD-C798-7881-2F7F-E0E15A3C7974}"/>
              </a:ext>
            </a:extLst>
          </p:cNvPr>
          <p:cNvGrpSpPr/>
          <p:nvPr/>
        </p:nvGrpSpPr>
        <p:grpSpPr>
          <a:xfrm>
            <a:off x="2019434" y="1226488"/>
            <a:ext cx="9677132" cy="5822012"/>
            <a:chOff x="2019434" y="1150288"/>
            <a:chExt cx="9677132" cy="5822012"/>
          </a:xfrm>
        </p:grpSpPr>
        <p:pic>
          <p:nvPicPr>
            <p:cNvPr id="15" name="Picture 14" descr="Chart, histogram&#10;&#10;Description automatically generated">
              <a:extLst>
                <a:ext uri="{FF2B5EF4-FFF2-40B4-BE49-F238E27FC236}">
                  <a16:creationId xmlns:a16="http://schemas.microsoft.com/office/drawing/2014/main" id="{24DA3179-8C0A-2F5F-13EE-1192022EB930}"/>
                </a:ext>
              </a:extLst>
            </p:cNvPr>
            <p:cNvPicPr>
              <a:picLocks noChangeAspect="1"/>
            </p:cNvPicPr>
            <p:nvPr/>
          </p:nvPicPr>
          <p:blipFill rotWithShape="1">
            <a:blip r:embed="rId2">
              <a:extLst>
                <a:ext uri="{28A0092B-C50C-407E-A947-70E740481C1C}">
                  <a14:useLocalDpi xmlns:a14="http://schemas.microsoft.com/office/drawing/2010/main" val="0"/>
                </a:ext>
              </a:extLst>
            </a:blip>
            <a:srcRect b="12297"/>
            <a:stretch/>
          </p:blipFill>
          <p:spPr>
            <a:xfrm>
              <a:off x="2019434" y="1150288"/>
              <a:ext cx="9677132" cy="2829042"/>
            </a:xfrm>
            <a:prstGeom prst="rect">
              <a:avLst/>
            </a:prstGeom>
          </p:spPr>
        </p:pic>
        <p:pic>
          <p:nvPicPr>
            <p:cNvPr id="8" name="Picture 7" descr="Chart, histogram&#10;&#10;Description automatically generated">
              <a:extLst>
                <a:ext uri="{FF2B5EF4-FFF2-40B4-BE49-F238E27FC236}">
                  <a16:creationId xmlns:a16="http://schemas.microsoft.com/office/drawing/2014/main" id="{D8976520-B2EC-28B0-DDCD-5492B8FB697F}"/>
                </a:ext>
              </a:extLst>
            </p:cNvPr>
            <p:cNvPicPr>
              <a:picLocks noChangeAspect="1"/>
            </p:cNvPicPr>
            <p:nvPr/>
          </p:nvPicPr>
          <p:blipFill rotWithShape="1">
            <a:blip r:embed="rId3">
              <a:extLst>
                <a:ext uri="{28A0092B-C50C-407E-A947-70E740481C1C}">
                  <a14:useLocalDpi xmlns:a14="http://schemas.microsoft.com/office/drawing/2010/main" val="0"/>
                </a:ext>
              </a:extLst>
            </a:blip>
            <a:srcRect t="7094"/>
            <a:stretch/>
          </p:blipFill>
          <p:spPr>
            <a:xfrm>
              <a:off x="2019434" y="3998247"/>
              <a:ext cx="9677132" cy="2974053"/>
            </a:xfrm>
            <a:prstGeom prst="rect">
              <a:avLst/>
            </a:prstGeom>
          </p:spPr>
        </p:pic>
      </p:grpSp>
    </p:spTree>
    <p:extLst>
      <p:ext uri="{BB962C8B-B14F-4D97-AF65-F5344CB8AC3E}">
        <p14:creationId xmlns:p14="http://schemas.microsoft.com/office/powerpoint/2010/main" val="58941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C2D200D-34E0-6176-C3DC-B1339A75810E}"/>
              </a:ext>
            </a:extLst>
          </p:cNvPr>
          <p:cNvSpPr txBox="1"/>
          <p:nvPr/>
        </p:nvSpPr>
        <p:spPr>
          <a:xfrm>
            <a:off x="762000" y="4686051"/>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BC110942-A5E1-82F1-B47D-CB63CB9C40B0}"/>
              </a:ext>
            </a:extLst>
          </p:cNvPr>
          <p:cNvSpPr txBox="1"/>
          <p:nvPr/>
        </p:nvSpPr>
        <p:spPr>
          <a:xfrm>
            <a:off x="762000" y="7650496"/>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8589017"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Mathematically </a:t>
            </a:r>
            <a:r>
              <a:rPr lang="en-US" dirty="0">
                <a:latin typeface="Aileron Regular Bold" panose="020B0604020202020204" charset="0"/>
              </a:rPr>
              <a:t>create</a:t>
            </a:r>
            <a:r>
              <a:rPr lang="en-US" dirty="0">
                <a:latin typeface="Aileron Light" panose="00000400000000000000" pitchFamily="50" charset="0"/>
              </a:rPr>
              <a:t> images in Python</a:t>
            </a:r>
          </a:p>
          <a:p>
            <a:pPr marL="457200" indent="-457200">
              <a:lnSpc>
                <a:spcPct val="150000"/>
              </a:lnSpc>
              <a:buFont typeface="Wingdings" panose="05000000000000000000" pitchFamily="2" charset="2"/>
              <a:buChar char="§"/>
            </a:pPr>
            <a:r>
              <a:rPr lang="en-US" b="1" dirty="0">
                <a:latin typeface="Aileron Regular Bold" panose="020B0604020202020204" charset="0"/>
              </a:rPr>
              <a:t>Save</a:t>
            </a:r>
            <a:r>
              <a:rPr lang="en-US" dirty="0">
                <a:latin typeface="Aileron Light" panose="00000400000000000000" pitchFamily="50" charset="0"/>
              </a:rPr>
              <a:t> an image  in an appropriate file format</a:t>
            </a:r>
          </a:p>
          <a:p>
            <a:pPr marL="457200" indent="-457200">
              <a:lnSpc>
                <a:spcPct val="150000"/>
              </a:lnSpc>
              <a:buFont typeface="Wingdings" panose="05000000000000000000" pitchFamily="2" charset="2"/>
              <a:buChar char="§"/>
            </a:pPr>
            <a:r>
              <a:rPr lang="en-US" dirty="0">
                <a:latin typeface="Aileron Light" panose="00000400000000000000" pitchFamily="50" charset="0"/>
              </a:rPr>
              <a:t>Use the </a:t>
            </a:r>
            <a:r>
              <a:rPr lang="en-US" dirty="0">
                <a:latin typeface="Aileron Regular Bold" panose="020B0604020202020204" charset="0"/>
              </a:rPr>
              <a:t>back projection technique </a:t>
            </a:r>
            <a:r>
              <a:rPr lang="en-US" dirty="0">
                <a:latin typeface="Aileron Light" panose="00000400000000000000" pitchFamily="50" charset="0"/>
              </a:rPr>
              <a:t>to manipulate the histogram of an image to a desired cumulative distribution </a:t>
            </a:r>
          </a:p>
          <a:p>
            <a:pPr marL="457200" indent="-457200">
              <a:lnSpc>
                <a:spcPct val="150000"/>
              </a:lnSpc>
              <a:buFont typeface="Wingdings" panose="05000000000000000000" pitchFamily="2" charset="2"/>
              <a:buChar char="§"/>
            </a:pPr>
            <a:r>
              <a:rPr lang="en-US" dirty="0">
                <a:latin typeface="Aileron Light" panose="00000400000000000000" pitchFamily="50" charset="0"/>
              </a:rPr>
              <a:t>Improve the appearance of gray level and color images by implementing </a:t>
            </a:r>
            <a:r>
              <a:rPr lang="en-US" dirty="0">
                <a:latin typeface="Aileron Regular Bold" panose="020B0604020202020204" charset="0"/>
              </a:rPr>
              <a:t>white balancing algorithms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5470213"/>
            <a:ext cx="8331200" cy="211904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Regular Bold" panose="020B0604020202020204" charset="0"/>
              </a:rPr>
              <a:t>File formats </a:t>
            </a:r>
            <a:r>
              <a:rPr lang="en-US" dirty="0">
                <a:latin typeface="Aileron Light" panose="00000400000000000000" pitchFamily="50" charset="0"/>
              </a:rPr>
              <a:t>of images to be used in analysis and modelling do matter!</a:t>
            </a:r>
          </a:p>
          <a:p>
            <a:pPr marL="457200" indent="-457200">
              <a:lnSpc>
                <a:spcPct val="150000"/>
              </a:lnSpc>
              <a:buFont typeface="Wingdings" panose="05000000000000000000" pitchFamily="2" charset="2"/>
              <a:buChar char="§"/>
            </a:pPr>
            <a:r>
              <a:rPr lang="en-US" dirty="0">
                <a:latin typeface="Aileron Light" panose="00000400000000000000" pitchFamily="50" charset="0"/>
              </a:rPr>
              <a:t>Manipulating the </a:t>
            </a:r>
            <a:r>
              <a:rPr lang="en-US" dirty="0">
                <a:latin typeface="Aileron Regular Bold" panose="020B0604020202020204" charset="0"/>
              </a:rPr>
              <a:t>histogram</a:t>
            </a:r>
            <a:r>
              <a:rPr lang="en-US" dirty="0">
                <a:latin typeface="Aileron Light" panose="00000400000000000000" pitchFamily="50" charset="0"/>
              </a:rPr>
              <a:t> of an image affects its grayscale or color values for a certain range and ultimately its contrast and overall appearance</a:t>
            </a:r>
          </a:p>
          <a:p>
            <a:pPr marL="457200" indent="-457200">
              <a:lnSpc>
                <a:spcPct val="150000"/>
              </a:lnSpc>
              <a:buFont typeface="Wingdings" panose="05000000000000000000" pitchFamily="2" charset="2"/>
              <a:buChar char="§"/>
            </a:pPr>
            <a:r>
              <a:rPr lang="en-US" dirty="0">
                <a:latin typeface="Aileron Light" panose="00000400000000000000" pitchFamily="50" charset="0"/>
              </a:rPr>
              <a:t>A colored digital image is formed from the </a:t>
            </a:r>
            <a:r>
              <a:rPr lang="en-US" dirty="0">
                <a:latin typeface="Aileron Regular Bold" panose="020B0604020202020204" charset="0"/>
              </a:rPr>
              <a:t>overlay</a:t>
            </a:r>
            <a:r>
              <a:rPr lang="en-US" dirty="0">
                <a:latin typeface="Aileron Light" panose="00000400000000000000" pitchFamily="50" charset="0"/>
              </a:rPr>
              <a:t> of three matrices representing the </a:t>
            </a:r>
            <a:r>
              <a:rPr lang="en-US" dirty="0">
                <a:latin typeface="Aileron Regular Bold" panose="020B0604020202020204" charset="0"/>
              </a:rPr>
              <a:t>red</a:t>
            </a:r>
            <a:r>
              <a:rPr lang="en-US" dirty="0">
                <a:latin typeface="Aileron Light" panose="00000400000000000000" pitchFamily="50" charset="0"/>
              </a:rPr>
              <a:t>, </a:t>
            </a:r>
            <a:r>
              <a:rPr lang="en-US" dirty="0">
                <a:latin typeface="Aileron Regular Bold" panose="020B0604020202020204" charset="0"/>
              </a:rPr>
              <a:t>green</a:t>
            </a:r>
            <a:r>
              <a:rPr lang="en-US" dirty="0">
                <a:latin typeface="Aileron Light" panose="00000400000000000000" pitchFamily="50" charset="0"/>
              </a:rPr>
              <a:t>, and </a:t>
            </a:r>
            <a:r>
              <a:rPr lang="en-US" dirty="0">
                <a:latin typeface="Aileron Regular Bold" panose="020B0604020202020204" charset="0"/>
              </a:rPr>
              <a:t>blue</a:t>
            </a:r>
            <a:r>
              <a:rPr lang="en-US" dirty="0">
                <a:latin typeface="Aileron Light" panose="00000400000000000000" pitchFamily="50" charset="0"/>
              </a:rPr>
              <a:t> channels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8427455"/>
            <a:ext cx="839191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Processing an RGB image in </a:t>
            </a:r>
            <a:r>
              <a:rPr lang="en-US" dirty="0">
                <a:latin typeface="Aileron Regular Bold" panose="020B0604020202020204" charset="0"/>
              </a:rPr>
              <a:t>float type </a:t>
            </a:r>
            <a:r>
              <a:rPr lang="en-US" dirty="0">
                <a:latin typeface="Aileron Light" panose="00000400000000000000" pitchFamily="50" charset="0"/>
              </a:rPr>
              <a:t>(0 to 1) at some cases resulted to an overflow of pixels compared to an integer </a:t>
            </a:r>
            <a:r>
              <a:rPr lang="en-US" dirty="0">
                <a:latin typeface="Aileron Regular Bold" panose="020B0604020202020204" charset="0"/>
              </a:rPr>
              <a:t>0 to 255 </a:t>
            </a:r>
            <a:r>
              <a:rPr lang="en-US" dirty="0">
                <a:latin typeface="Aileron Light" panose="00000400000000000000" pitchFamily="50" charset="0"/>
              </a:rPr>
              <a:t>representation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This was circumvented through clipping or </a:t>
            </a:r>
            <a:r>
              <a:rPr lang="en-US" dirty="0">
                <a:latin typeface="Aileron Regular Bold" panose="020B0604020202020204" charset="0"/>
              </a:rPr>
              <a:t>normalization</a:t>
            </a:r>
            <a:r>
              <a:rPr lang="en-US" dirty="0">
                <a:latin typeface="Aileron Light" panose="00000400000000000000" pitchFamily="50" charset="0"/>
              </a:rPr>
              <a:t> of values</a:t>
            </a:r>
          </a:p>
        </p:txBody>
      </p:sp>
    </p:spTree>
    <p:extLst>
      <p:ext uri="{BB962C8B-B14F-4D97-AF65-F5344CB8AC3E}">
        <p14:creationId xmlns:p14="http://schemas.microsoft.com/office/powerpoint/2010/main" val="4215421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20449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WHITE PATCH ALGORITHM</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6914069"/>
            <a:ext cx="12192000" cy="2534540"/>
          </a:xfrm>
          <a:prstGeom prst="rect">
            <a:avLst/>
          </a:prstGeom>
          <a:noFill/>
        </p:spPr>
        <p:txBody>
          <a:bodyPr wrap="square" rtlCol="0">
            <a:spAutoFit/>
          </a:bodyPr>
          <a:lstStyle/>
          <a:p>
            <a:pPr algn="just">
              <a:lnSpc>
                <a:spcPct val="150000"/>
              </a:lnSpc>
            </a:pPr>
            <a:r>
              <a:rPr lang="en-US" dirty="0">
                <a:latin typeface="Aileron Regular" panose="020B0604020202020204" charset="0"/>
              </a:rPr>
              <a:t>The </a:t>
            </a:r>
            <a:r>
              <a:rPr lang="en-US" dirty="0">
                <a:latin typeface="Aileron Regular Bold" panose="020B0604020202020204" charset="0"/>
              </a:rPr>
              <a:t>white patch algorithm (WPA) </a:t>
            </a:r>
            <a:r>
              <a:rPr lang="en-US" dirty="0">
                <a:latin typeface="Aileron Regular" panose="020B0604020202020204" charset="0"/>
              </a:rPr>
              <a:t>was implemented by taking a white patch or region of interest (ROI) as shown on the original image. The RGB values of the clouds were averaged and was ratioed to the RGB channel values of the original image. Working through algorithm yielded an image that is </a:t>
            </a:r>
            <a:r>
              <a:rPr lang="en-US" dirty="0">
                <a:latin typeface="Aileron Regular Bold" panose="020B0604020202020204" charset="0"/>
              </a:rPr>
              <a:t>relatively brighter and more vibrant </a:t>
            </a:r>
            <a:r>
              <a:rPr lang="en-US" dirty="0">
                <a:latin typeface="Aileron Regular" panose="020B0604020202020204" charset="0"/>
              </a:rPr>
              <a:t>than the original. Like the GWA, new values of the RGB were </a:t>
            </a:r>
            <a:r>
              <a:rPr lang="en-US" dirty="0">
                <a:latin typeface="Aileron Regular Bold" panose="020B0604020202020204" charset="0"/>
              </a:rPr>
              <a:t>normalized</a:t>
            </a:r>
            <a:r>
              <a:rPr lang="en-US" dirty="0">
                <a:latin typeface="Aileron Regular" panose="020B0604020202020204" charset="0"/>
              </a:rPr>
              <a:t> by dividing the maximum value of the resulting image, and were scaled respectively to RGB values from 0 to 255 </a:t>
            </a:r>
            <a:r>
              <a:rPr lang="en-US" sz="1800" dirty="0">
                <a:latin typeface="Aileron Regular" panose="020B0604020202020204" charset="0"/>
              </a:rPr>
              <a:t>– a process similar to </a:t>
            </a:r>
            <a:r>
              <a:rPr lang="en-US" sz="1800" dirty="0">
                <a:latin typeface="Aileron Regular Bold" panose="020B0604020202020204" charset="0"/>
              </a:rPr>
              <a:t>clipping</a:t>
            </a:r>
            <a:r>
              <a:rPr lang="en-US" sz="1800" dirty="0">
                <a:latin typeface="Aileron Regular" panose="020B0604020202020204" charset="0"/>
              </a:rPr>
              <a:t> the array of values from 0 to 1. Among the three </a:t>
            </a:r>
            <a:r>
              <a:rPr lang="en-US" sz="1800" dirty="0">
                <a:latin typeface="Aileron Regular Bold" panose="020B0604020202020204" charset="0"/>
              </a:rPr>
              <a:t>white balancing algorithms</a:t>
            </a:r>
            <a:r>
              <a:rPr lang="en-US" sz="1800" dirty="0">
                <a:latin typeface="Aileron Regular" panose="020B0604020202020204" charset="0"/>
              </a:rPr>
              <a:t>, WPA </a:t>
            </a:r>
            <a:r>
              <a:rPr lang="en-US" dirty="0">
                <a:latin typeface="Aileron Regular" panose="020B0604020202020204" charset="0"/>
              </a:rPr>
              <a:t>reliably produced differences compared the image source.</a:t>
            </a:r>
          </a:p>
        </p:txBody>
      </p:sp>
      <p:grpSp>
        <p:nvGrpSpPr>
          <p:cNvPr id="10" name="Group 9">
            <a:extLst>
              <a:ext uri="{FF2B5EF4-FFF2-40B4-BE49-F238E27FC236}">
                <a16:creationId xmlns:a16="http://schemas.microsoft.com/office/drawing/2014/main" id="{EF7D32B1-2BE2-62C9-1639-CBA2317C664E}"/>
              </a:ext>
            </a:extLst>
          </p:cNvPr>
          <p:cNvGrpSpPr/>
          <p:nvPr/>
        </p:nvGrpSpPr>
        <p:grpSpPr>
          <a:xfrm>
            <a:off x="973414" y="2456261"/>
            <a:ext cx="5572808" cy="4246420"/>
            <a:chOff x="914400" y="5252303"/>
            <a:chExt cx="5148927" cy="3924645"/>
          </a:xfrm>
        </p:grpSpPr>
        <p:pic>
          <p:nvPicPr>
            <p:cNvPr id="11" name="Picture 10" descr="A picture containing place of worship&#10;&#10;Description automatically generated">
              <a:extLst>
                <a:ext uri="{FF2B5EF4-FFF2-40B4-BE49-F238E27FC236}">
                  <a16:creationId xmlns:a16="http://schemas.microsoft.com/office/drawing/2014/main" id="{C3F760BF-A504-3095-E051-87A6803F8C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5252303"/>
              <a:ext cx="5148927" cy="3432618"/>
            </a:xfrm>
            <a:prstGeom prst="rect">
              <a:avLst/>
            </a:prstGeom>
          </p:spPr>
        </p:pic>
        <p:sp>
          <p:nvSpPr>
            <p:cNvPr id="12" name="TextBox 11">
              <a:extLst>
                <a:ext uri="{FF2B5EF4-FFF2-40B4-BE49-F238E27FC236}">
                  <a16:creationId xmlns:a16="http://schemas.microsoft.com/office/drawing/2014/main" id="{AD7D5167-17EB-F762-000C-3D04B918107A}"/>
                </a:ext>
              </a:extLst>
            </p:cNvPr>
            <p:cNvSpPr txBox="1"/>
            <p:nvPr/>
          </p:nvSpPr>
          <p:spPr>
            <a:xfrm>
              <a:off x="1355263" y="8760424"/>
              <a:ext cx="4267199"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grpSp>
      <p:grpSp>
        <p:nvGrpSpPr>
          <p:cNvPr id="14" name="Group 13">
            <a:extLst>
              <a:ext uri="{FF2B5EF4-FFF2-40B4-BE49-F238E27FC236}">
                <a16:creationId xmlns:a16="http://schemas.microsoft.com/office/drawing/2014/main" id="{0CDE1357-B503-27A5-2291-8FB4E183DE66}"/>
              </a:ext>
            </a:extLst>
          </p:cNvPr>
          <p:cNvGrpSpPr/>
          <p:nvPr/>
        </p:nvGrpSpPr>
        <p:grpSpPr>
          <a:xfrm>
            <a:off x="7194827" y="2456261"/>
            <a:ext cx="5547760" cy="4214158"/>
            <a:chOff x="1905000" y="2071799"/>
            <a:chExt cx="5148927" cy="3911199"/>
          </a:xfrm>
        </p:grpSpPr>
        <p:pic>
          <p:nvPicPr>
            <p:cNvPr id="9" name="Picture 8" descr="A picture containing light, place of worship&#10;&#10;Description automatically generated">
              <a:extLst>
                <a:ext uri="{FF2B5EF4-FFF2-40B4-BE49-F238E27FC236}">
                  <a16:creationId xmlns:a16="http://schemas.microsoft.com/office/drawing/2014/main" id="{F01F766F-EF1F-068B-8B3D-A6405D4F5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2071799"/>
              <a:ext cx="5148927" cy="3432618"/>
            </a:xfrm>
            <a:prstGeom prst="rect">
              <a:avLst/>
            </a:prstGeom>
          </p:spPr>
        </p:pic>
        <p:sp>
          <p:nvSpPr>
            <p:cNvPr id="13" name="TextBox 12">
              <a:extLst>
                <a:ext uri="{FF2B5EF4-FFF2-40B4-BE49-F238E27FC236}">
                  <a16:creationId xmlns:a16="http://schemas.microsoft.com/office/drawing/2014/main" id="{E7B50B3A-133F-FA4D-C075-BA62ED3FA83D}"/>
                </a:ext>
              </a:extLst>
            </p:cNvPr>
            <p:cNvSpPr txBox="1"/>
            <p:nvPr/>
          </p:nvSpPr>
          <p:spPr>
            <a:xfrm>
              <a:off x="2345863" y="5596418"/>
              <a:ext cx="4267199" cy="386580"/>
            </a:xfrm>
            <a:prstGeom prst="rect">
              <a:avLst/>
            </a:prstGeom>
            <a:noFill/>
          </p:spPr>
          <p:txBody>
            <a:bodyPr wrap="square" rtlCol="0">
              <a:spAutoFit/>
            </a:bodyPr>
            <a:lstStyle/>
            <a:p>
              <a:pPr algn="ctr">
                <a:lnSpc>
                  <a:spcPct val="150000"/>
                </a:lnSpc>
              </a:pPr>
              <a:r>
                <a:rPr lang="en-US" sz="1600" dirty="0">
                  <a:latin typeface="Aileron Regular" panose="020B0604020202020204" charset="0"/>
                </a:rPr>
                <a:t>White balanced image (WPA)</a:t>
              </a:r>
            </a:p>
          </p:txBody>
        </p:sp>
      </p:grpSp>
      <p:pic>
        <p:nvPicPr>
          <p:cNvPr id="16" name="Picture 15" descr="A picture containing light, place of worship&#10;&#10;Description automatically generated">
            <a:extLst>
              <a:ext uri="{FF2B5EF4-FFF2-40B4-BE49-F238E27FC236}">
                <a16:creationId xmlns:a16="http://schemas.microsoft.com/office/drawing/2014/main" id="{AC1DEE82-940E-2615-BE26-3E0B661806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4827" y="2456262"/>
            <a:ext cx="5547759" cy="3698506"/>
          </a:xfrm>
          <a:prstGeom prst="rect">
            <a:avLst/>
          </a:prstGeom>
        </p:spPr>
      </p:pic>
      <p:sp>
        <p:nvSpPr>
          <p:cNvPr id="17" name="Rectangle 16">
            <a:extLst>
              <a:ext uri="{FF2B5EF4-FFF2-40B4-BE49-F238E27FC236}">
                <a16:creationId xmlns:a16="http://schemas.microsoft.com/office/drawing/2014/main" id="{D6CD9F27-3726-A4CE-B72A-5491ED86E631}"/>
              </a:ext>
            </a:extLst>
          </p:cNvPr>
          <p:cNvSpPr/>
          <p:nvPr/>
        </p:nvSpPr>
        <p:spPr>
          <a:xfrm>
            <a:off x="5237561" y="2532461"/>
            <a:ext cx="1239439" cy="12394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F367E45-8898-6A0D-8E8D-3F31A44D3CA9}"/>
              </a:ext>
            </a:extLst>
          </p:cNvPr>
          <p:cNvSpPr txBox="1"/>
          <p:nvPr/>
        </p:nvSpPr>
        <p:spPr>
          <a:xfrm>
            <a:off x="5514878" y="2921347"/>
            <a:ext cx="732893" cy="461665"/>
          </a:xfrm>
          <a:prstGeom prst="rect">
            <a:avLst/>
          </a:prstGeom>
          <a:noFill/>
        </p:spPr>
        <p:txBody>
          <a:bodyPr wrap="none" rtlCol="0">
            <a:spAutoFit/>
          </a:bodyPr>
          <a:lstStyle/>
          <a:p>
            <a:r>
              <a:rPr lang="en-US" sz="2400" dirty="0">
                <a:solidFill>
                  <a:srgbClr val="FF0000"/>
                </a:solidFill>
                <a:latin typeface="Aileron Bold" panose="00000800000000000000" pitchFamily="50" charset="0"/>
              </a:rPr>
              <a:t>ROI</a:t>
            </a:r>
          </a:p>
        </p:txBody>
      </p:sp>
    </p:spTree>
    <p:extLst>
      <p:ext uri="{BB962C8B-B14F-4D97-AF65-F5344CB8AC3E}">
        <p14:creationId xmlns:p14="http://schemas.microsoft.com/office/powerpoint/2010/main" val="2668961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7331463"/>
            <a:ext cx="12192000" cy="2175339"/>
          </a:xfrm>
          <a:prstGeom prst="rect">
            <a:avLst/>
          </a:prstGeom>
          <a:noFill/>
        </p:spPr>
        <p:txBody>
          <a:bodyPr wrap="square" rtlCol="0">
            <a:spAutoFit/>
          </a:bodyPr>
          <a:lstStyle/>
          <a:p>
            <a:pPr algn="just">
              <a:lnSpc>
                <a:spcPct val="150000"/>
              </a:lnSpc>
            </a:pPr>
            <a:r>
              <a:rPr lang="en-US" sz="1850" dirty="0">
                <a:latin typeface="Aileron Regular" panose="020B0604020202020204" charset="0"/>
              </a:rPr>
              <a:t>Similar to the GWA, the </a:t>
            </a:r>
            <a:r>
              <a:rPr lang="en-US" sz="1850" dirty="0">
                <a:latin typeface="Aileron Regular Bold" panose="020B0604020202020204" charset="0"/>
              </a:rPr>
              <a:t>white patch algorithm </a:t>
            </a:r>
            <a:r>
              <a:rPr lang="en-US" sz="1850" dirty="0">
                <a:latin typeface="Aileron Regular" panose="020B0604020202020204" charset="0"/>
              </a:rPr>
              <a:t>also fared in manipulating the RGB histograms. The color values in the red channel become more pronounced at [50, 100] as well as </a:t>
            </a:r>
            <a:r>
              <a:rPr lang="en-US" sz="1850" dirty="0">
                <a:latin typeface="Aileron Regular Bold" panose="020B0604020202020204" charset="0"/>
              </a:rPr>
              <a:t>spread all throughout the range</a:t>
            </a:r>
            <a:r>
              <a:rPr lang="en-US" sz="1850" dirty="0">
                <a:latin typeface="Aileron Regular" panose="020B0604020202020204" charset="0"/>
              </a:rPr>
              <a:t>, so are the green and blue channels. As expected, the peaks at [50, 100] interval can be attributed to the sunlight at those certain pixel values on the left. Similarly, the rich earth or brownish red tone of the wood and dirt blocks become more </a:t>
            </a:r>
            <a:r>
              <a:rPr lang="en-US" sz="1850" dirty="0">
                <a:latin typeface="Aileron Regular Bold" panose="020B0604020202020204" charset="0"/>
              </a:rPr>
              <a:t>apparent</a:t>
            </a:r>
            <a:r>
              <a:rPr lang="en-US" sz="1850" dirty="0">
                <a:latin typeface="Aileron Regular" panose="020B0604020202020204" charset="0"/>
              </a:rPr>
              <a:t> – as manifested by the prominences of the </a:t>
            </a:r>
            <a:r>
              <a:rPr lang="en-US" sz="1850" dirty="0">
                <a:latin typeface="Aileron Regular Bold" panose="020B0604020202020204" charset="0"/>
              </a:rPr>
              <a:t>red channel </a:t>
            </a:r>
            <a:r>
              <a:rPr lang="en-US" sz="1850" dirty="0">
                <a:latin typeface="Aileron Regular" panose="020B0604020202020204" charset="0"/>
              </a:rPr>
              <a:t>on the rightmost range of values.</a:t>
            </a:r>
          </a:p>
        </p:txBody>
      </p:sp>
      <p:pic>
        <p:nvPicPr>
          <p:cNvPr id="15" name="Picture 14" descr="Chart, histogram&#10;&#10;Description automatically generated">
            <a:extLst>
              <a:ext uri="{FF2B5EF4-FFF2-40B4-BE49-F238E27FC236}">
                <a16:creationId xmlns:a16="http://schemas.microsoft.com/office/drawing/2014/main" id="{24DA3179-8C0A-2F5F-13EE-1192022EB930}"/>
              </a:ext>
            </a:extLst>
          </p:cNvPr>
          <p:cNvPicPr>
            <a:picLocks noChangeAspect="1"/>
          </p:cNvPicPr>
          <p:nvPr/>
        </p:nvPicPr>
        <p:blipFill rotWithShape="1">
          <a:blip r:embed="rId2">
            <a:extLst>
              <a:ext uri="{28A0092B-C50C-407E-A947-70E740481C1C}">
                <a14:useLocalDpi xmlns:a14="http://schemas.microsoft.com/office/drawing/2010/main" val="0"/>
              </a:ext>
            </a:extLst>
          </a:blip>
          <a:srcRect b="12297"/>
          <a:stretch/>
        </p:blipFill>
        <p:spPr>
          <a:xfrm>
            <a:off x="2019434" y="1226488"/>
            <a:ext cx="9677132" cy="2829042"/>
          </a:xfrm>
          <a:prstGeom prst="rect">
            <a:avLst/>
          </a:prstGeom>
        </p:spPr>
      </p:pic>
      <p:pic>
        <p:nvPicPr>
          <p:cNvPr id="10" name="Picture 9" descr="Chart, histogram&#10;&#10;Description automatically generated">
            <a:extLst>
              <a:ext uri="{FF2B5EF4-FFF2-40B4-BE49-F238E27FC236}">
                <a16:creationId xmlns:a16="http://schemas.microsoft.com/office/drawing/2014/main" id="{2EAB68FA-8686-0460-F630-6BD6B0D44DE3}"/>
              </a:ext>
            </a:extLst>
          </p:cNvPr>
          <p:cNvPicPr>
            <a:picLocks noChangeAspect="1"/>
          </p:cNvPicPr>
          <p:nvPr/>
        </p:nvPicPr>
        <p:blipFill rotWithShape="1">
          <a:blip r:embed="rId3">
            <a:extLst>
              <a:ext uri="{28A0092B-C50C-407E-A947-70E740481C1C}">
                <a14:useLocalDpi xmlns:a14="http://schemas.microsoft.com/office/drawing/2010/main" val="0"/>
              </a:ext>
            </a:extLst>
          </a:blip>
          <a:srcRect t="8331"/>
          <a:stretch/>
        </p:blipFill>
        <p:spPr>
          <a:xfrm>
            <a:off x="2019434" y="4097871"/>
            <a:ext cx="9677132" cy="2956966"/>
          </a:xfrm>
          <a:prstGeom prst="rect">
            <a:avLst/>
          </a:prstGeom>
        </p:spPr>
      </p:pic>
    </p:spTree>
    <p:extLst>
      <p:ext uri="{BB962C8B-B14F-4D97-AF65-F5344CB8AC3E}">
        <p14:creationId xmlns:p14="http://schemas.microsoft.com/office/powerpoint/2010/main" val="3713819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742254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latter parts of the activity that deals with </a:t>
            </a:r>
            <a:r>
              <a:rPr lang="en-US" sz="2000" dirty="0">
                <a:latin typeface="Aileron Regular Bold" panose="020B0604020202020204" charset="0"/>
              </a:rPr>
              <a:t>basic image processing </a:t>
            </a:r>
            <a:r>
              <a:rPr lang="en-US" sz="2000" dirty="0">
                <a:latin typeface="Aileron Regular" panose="020B0604020202020204" charset="0"/>
              </a:rPr>
              <a:t>were challenging due to a number of reasons. The primary challenge upon working through the codes was deciding whether to work on </a:t>
            </a:r>
            <a:r>
              <a:rPr lang="en-US" sz="2000" dirty="0">
                <a:latin typeface="Aileron Regular Bold" panose="020B0604020202020204" charset="0"/>
              </a:rPr>
              <a:t>float type values of 0 to 1 or RGB values of 0 to 255</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It has come to my realization that working on images is much easier for the latter as pixels are generally encoded in an </a:t>
            </a:r>
            <a:r>
              <a:rPr lang="en-US" sz="2000" dirty="0">
                <a:latin typeface="Aileron Regular Bold" panose="020B0604020202020204" charset="0"/>
              </a:rPr>
              <a:t>8-bit format</a:t>
            </a:r>
            <a:r>
              <a:rPr lang="en-US" sz="2000" dirty="0">
                <a:latin typeface="Aileron Regular" panose="020B0604020202020204" charset="0"/>
              </a:rPr>
              <a:t>, which is favored by coding algorithms and the mathematical representations in general. Perhaps, an application to what I have learned on my App Physics 155 class is to have </a:t>
            </a:r>
            <a:r>
              <a:rPr lang="en-US" sz="2000" dirty="0">
                <a:latin typeface="Aileron Regular Bold" panose="020B0604020202020204" charset="0"/>
              </a:rPr>
              <a:t>consistency in my codes your variables</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 think I could have written my codes and notebooks in a much cleaner way, but, overall, I think I was able to execute the </a:t>
            </a:r>
            <a:r>
              <a:rPr lang="en-US" sz="2000" dirty="0">
                <a:latin typeface="Aileron Regular Bold" panose="020B0604020202020204" charset="0"/>
              </a:rPr>
              <a:t>rudimentary of image processing </a:t>
            </a:r>
            <a:r>
              <a:rPr lang="en-US" sz="2000" dirty="0">
                <a:latin typeface="Aileron Regular" panose="020B0604020202020204" charset="0"/>
              </a:rPr>
              <a:t>in Python and even meet what is expected beyond the objectives. The </a:t>
            </a:r>
            <a:r>
              <a:rPr lang="en-US" sz="2000" dirty="0">
                <a:latin typeface="Aileron Regular Bold" panose="020B0604020202020204" charset="0"/>
              </a:rPr>
              <a:t>white balancing algorithms </a:t>
            </a:r>
            <a:r>
              <a:rPr lang="en-US" sz="2000" dirty="0">
                <a:latin typeface="Aileron Regular" panose="020B0604020202020204" charset="0"/>
              </a:rPr>
              <a:t>such as GWA and WPA have its pros and cons depending on the kind of image you are using as GWA tends to favor images with gray areas while WPA needs a white patch focus to work. </a:t>
            </a:r>
            <a:r>
              <a:rPr lang="en-US" sz="2000" dirty="0">
                <a:latin typeface="Aileron Regular Bold" panose="020B0604020202020204" charset="0"/>
              </a:rPr>
              <a:t>Contrast stretching </a:t>
            </a:r>
            <a:r>
              <a:rPr lang="en-US" sz="2000" dirty="0">
                <a:latin typeface="Aileron Regular" panose="020B0604020202020204" charset="0"/>
              </a:rPr>
              <a:t>can be also be used to restore unbalanced images. Overall, I believe I was able to address </a:t>
            </a:r>
            <a:r>
              <a:rPr lang="en-US" sz="2000" dirty="0">
                <a:latin typeface="Aileron Regular Bold" panose="020B0604020202020204" charset="0"/>
              </a:rPr>
              <a:t>some gaps and nuances </a:t>
            </a:r>
            <a:r>
              <a:rPr lang="en-US" sz="2000" dirty="0">
                <a:latin typeface="Aileron Regular" panose="020B0604020202020204" charset="0"/>
              </a:rPr>
              <a:t>in my results as the choices of my image are somehow not fit in terms of contrast levels. Overall, I would give myself a score of </a:t>
            </a:r>
            <a:r>
              <a:rPr lang="en-US" sz="2000" dirty="0">
                <a:latin typeface="Aileron Black" panose="00000A00000000000000" pitchFamily="50" charset="0"/>
              </a:rPr>
              <a:t>100/100</a:t>
            </a:r>
            <a:r>
              <a:rPr lang="en-US" sz="20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42634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691458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ACKNOWLEDGEMENT</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095500"/>
            <a:ext cx="12192000" cy="1972078"/>
          </a:xfrm>
          <a:prstGeom prst="rect">
            <a:avLst/>
          </a:prstGeom>
          <a:noFill/>
        </p:spPr>
        <p:txBody>
          <a:bodyPr wrap="square" rtlCol="0">
            <a:spAutoFit/>
          </a:bodyPr>
          <a:lstStyle/>
          <a:p>
            <a:pPr algn="just">
              <a:lnSpc>
                <a:spcPct val="150000"/>
              </a:lnSpc>
            </a:pPr>
            <a:r>
              <a:rPr lang="en-US" sz="2100" dirty="0">
                <a:latin typeface="Aileron Regular" panose="020B0604020202020204" charset="0"/>
              </a:rPr>
              <a:t>I would like to acknowledge the </a:t>
            </a:r>
            <a:r>
              <a:rPr lang="en-US" sz="2100" dirty="0">
                <a:latin typeface="Aileron Regular Bold" panose="020B0604020202020204" charset="0"/>
              </a:rPr>
              <a:t>time and knowledge </a:t>
            </a:r>
            <a:r>
              <a:rPr lang="en-US" sz="2100" dirty="0">
                <a:latin typeface="Aileron Regular" panose="020B0604020202020204" charset="0"/>
              </a:rPr>
              <a:t>Sir Rene and Sir Kenneth have shared to us during our laboratory activities when it comes to debugging and addressing some code issues. I also would not have done this without the </a:t>
            </a:r>
            <a:r>
              <a:rPr lang="en-US" sz="2100" dirty="0">
                <a:latin typeface="Aileron Regular Bold" panose="020B0604020202020204" charset="0"/>
              </a:rPr>
              <a:t>help</a:t>
            </a:r>
            <a:r>
              <a:rPr lang="en-US" sz="2100" dirty="0">
                <a:latin typeface="Aileron Regular" panose="020B0604020202020204" charset="0"/>
              </a:rPr>
              <a:t> of </a:t>
            </a:r>
            <a:r>
              <a:rPr lang="en-US" sz="2100" dirty="0" err="1">
                <a:latin typeface="Aileron Regular" panose="020B0604020202020204" charset="0"/>
              </a:rPr>
              <a:t>Edneil</a:t>
            </a:r>
            <a:r>
              <a:rPr lang="en-US" sz="2100" dirty="0">
                <a:latin typeface="Aileron Regular" panose="020B0604020202020204" charset="0"/>
              </a:rPr>
              <a:t> Soriano and Julian </a:t>
            </a:r>
            <a:r>
              <a:rPr lang="en-US" sz="2100" dirty="0" err="1">
                <a:latin typeface="Aileron Regular" panose="020B0604020202020204" charset="0"/>
              </a:rPr>
              <a:t>Maypa</a:t>
            </a:r>
            <a:r>
              <a:rPr lang="en-US" sz="2100" dirty="0">
                <a:latin typeface="Aileron Regular" panose="020B0604020202020204" charset="0"/>
              </a:rPr>
              <a:t> upon resolving some mistakes I made in code structures and stuff.</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71E6B4D-82A7-5E51-F870-CD5CB44F69BE}"/>
              </a:ext>
            </a:extLst>
          </p:cNvPr>
          <p:cNvSpPr txBox="1"/>
          <p:nvPr/>
        </p:nvSpPr>
        <p:spPr>
          <a:xfrm>
            <a:off x="762000" y="4444308"/>
            <a:ext cx="421942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a:t>
            </a:r>
          </a:p>
        </p:txBody>
      </p:sp>
      <p:sp>
        <p:nvSpPr>
          <p:cNvPr id="9" name="TextBox 8">
            <a:extLst>
              <a:ext uri="{FF2B5EF4-FFF2-40B4-BE49-F238E27FC236}">
                <a16:creationId xmlns:a16="http://schemas.microsoft.com/office/drawing/2014/main" id="{5A8CE56E-616D-7AEA-3FD6-3C2C4ED2E77D}"/>
              </a:ext>
            </a:extLst>
          </p:cNvPr>
          <p:cNvSpPr txBox="1"/>
          <p:nvPr/>
        </p:nvSpPr>
        <p:spPr>
          <a:xfrm>
            <a:off x="762000" y="5402329"/>
            <a:ext cx="12192000" cy="2179571"/>
          </a:xfrm>
          <a:prstGeom prst="rect">
            <a:avLst/>
          </a:prstGeom>
          <a:noFill/>
        </p:spPr>
        <p:txBody>
          <a:bodyPr wrap="square" rtlCol="0">
            <a:spAutoFit/>
          </a:bodyPr>
          <a:lstStyle/>
          <a:p>
            <a:pPr marL="457200" indent="-457200" algn="just">
              <a:lnSpc>
                <a:spcPct val="150000"/>
              </a:lnSpc>
              <a:buFont typeface="+mj-lt"/>
              <a:buAutoNum type="arabicPeriod"/>
            </a:pPr>
            <a:r>
              <a:rPr lang="en-US" sz="2100" dirty="0">
                <a:latin typeface="Aileron Regular" panose="020B0604020202020204" charset="0"/>
              </a:rPr>
              <a:t>M. Soriano, Applied Physics 157 – Digital Image Formation and Enhancement, 2023</a:t>
            </a:r>
          </a:p>
          <a:p>
            <a:pPr marL="457200" indent="-457200" algn="just">
              <a:lnSpc>
                <a:spcPct val="150000"/>
              </a:lnSpc>
              <a:buFont typeface="+mj-lt"/>
              <a:buAutoNum type="arabicPeriod"/>
            </a:pPr>
            <a:r>
              <a:rPr lang="en-US" sz="2400" dirty="0">
                <a:latin typeface="Aileron Regular" panose="020B0604020202020204" charset="0"/>
                <a:hlinkClick r:id="rId2"/>
              </a:rPr>
              <a:t>Creating Histograms – Image Processing with Python (datacarpentry.org)</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3"/>
              </a:rPr>
              <a:t>Understanding image histograms with OpenCV</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4"/>
              </a:rPr>
              <a:t>White Balancing — An Enhancement Technique in Image Processing</a:t>
            </a:r>
            <a:endParaRPr lang="en-US" sz="2100" dirty="0">
              <a:latin typeface="Aileron Regular" panose="020B0604020202020204" charset="0"/>
            </a:endParaRPr>
          </a:p>
        </p:txBody>
      </p:sp>
      <p:sp>
        <p:nvSpPr>
          <p:cNvPr id="15" name="TextBox 14">
            <a:extLst>
              <a:ext uri="{FF2B5EF4-FFF2-40B4-BE49-F238E27FC236}">
                <a16:creationId xmlns:a16="http://schemas.microsoft.com/office/drawing/2014/main" id="{B7016611-C19B-F981-0493-1C1AAFFC517B}"/>
              </a:ext>
            </a:extLst>
          </p:cNvPr>
          <p:cNvSpPr txBox="1"/>
          <p:nvPr/>
        </p:nvSpPr>
        <p:spPr>
          <a:xfrm>
            <a:off x="762000" y="7962900"/>
            <a:ext cx="65337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GITHUB REPOSITORY</a:t>
            </a:r>
          </a:p>
        </p:txBody>
      </p:sp>
      <p:sp>
        <p:nvSpPr>
          <p:cNvPr id="16" name="TextBox 15">
            <a:extLst>
              <a:ext uri="{FF2B5EF4-FFF2-40B4-BE49-F238E27FC236}">
                <a16:creationId xmlns:a16="http://schemas.microsoft.com/office/drawing/2014/main" id="{93640B3D-36FC-1768-2FB8-1BFEB1323F57}"/>
              </a:ext>
            </a:extLst>
          </p:cNvPr>
          <p:cNvSpPr txBox="1"/>
          <p:nvPr/>
        </p:nvSpPr>
        <p:spPr>
          <a:xfrm>
            <a:off x="762000" y="8736286"/>
            <a:ext cx="12192000" cy="586827"/>
          </a:xfrm>
          <a:prstGeom prst="rect">
            <a:avLst/>
          </a:prstGeom>
          <a:noFill/>
        </p:spPr>
        <p:txBody>
          <a:bodyPr wrap="square" rtlCol="0">
            <a:spAutoFit/>
          </a:bodyPr>
          <a:lstStyle/>
          <a:p>
            <a:pPr algn="just">
              <a:lnSpc>
                <a:spcPct val="150000"/>
              </a:lnSpc>
            </a:pPr>
            <a:r>
              <a:rPr lang="en-US" sz="2400" dirty="0" err="1">
                <a:hlinkClick r:id="rId5"/>
              </a:rPr>
              <a:t>npcrmns</a:t>
            </a:r>
            <a:r>
              <a:rPr lang="en-US" sz="2400" dirty="0">
                <a:hlinkClick r:id="rId5"/>
              </a:rPr>
              <a:t>/App-Physics-157: Computational Analysis and Modelling in Physics (github.com)</a:t>
            </a:r>
            <a:endParaRPr lang="en-US" sz="2100" dirty="0">
              <a:latin typeface="Aileron Regular" panose="020B0604020202020204" charset="0"/>
            </a:endParaRPr>
          </a:p>
        </p:txBody>
      </p:sp>
    </p:spTree>
    <p:extLst>
      <p:ext uri="{BB962C8B-B14F-4D97-AF65-F5344CB8AC3E}">
        <p14:creationId xmlns:p14="http://schemas.microsoft.com/office/powerpoint/2010/main" val="2124879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61F13235-D7C3-1BD9-42D2-D2A4D43302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2190"/>
          <a:stretch>
            <a:fillRect/>
          </a:stretch>
        </p:blipFill>
        <p:spPr>
          <a:xfrm>
            <a:off x="-3151698" y="-2407081"/>
            <a:ext cx="4227497" cy="15201482"/>
          </a:xfrm>
          <a:prstGeom prst="rect">
            <a:avLst/>
          </a:prstGeom>
        </p:spPr>
      </p:pic>
      <p:grpSp>
        <p:nvGrpSpPr>
          <p:cNvPr id="3" name="Group 6">
            <a:extLst>
              <a:ext uri="{FF2B5EF4-FFF2-40B4-BE49-F238E27FC236}">
                <a16:creationId xmlns:a16="http://schemas.microsoft.com/office/drawing/2014/main" id="{51F8D8CF-B45F-B803-C408-A73E0D821A8D}"/>
              </a:ext>
            </a:extLst>
          </p:cNvPr>
          <p:cNvGrpSpPr/>
          <p:nvPr/>
        </p:nvGrpSpPr>
        <p:grpSpPr>
          <a:xfrm>
            <a:off x="12246399" y="-3830879"/>
            <a:ext cx="6166608" cy="6166608"/>
            <a:chOff x="0" y="0"/>
            <a:chExt cx="812800" cy="812800"/>
          </a:xfrm>
        </p:grpSpPr>
        <p:sp>
          <p:nvSpPr>
            <p:cNvPr id="4" name="Freeform 7">
              <a:extLst>
                <a:ext uri="{FF2B5EF4-FFF2-40B4-BE49-F238E27FC236}">
                  <a16:creationId xmlns:a16="http://schemas.microsoft.com/office/drawing/2014/main" id="{857317A1-A250-D8C4-66D9-CAC5F05072FA}"/>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a:ln>
              <a:noFill/>
            </a:ln>
          </p:spPr>
        </p:sp>
        <p:sp>
          <p:nvSpPr>
            <p:cNvPr id="5" name="TextBox 8">
              <a:extLst>
                <a:ext uri="{FF2B5EF4-FFF2-40B4-BE49-F238E27FC236}">
                  <a16:creationId xmlns:a16="http://schemas.microsoft.com/office/drawing/2014/main" id="{81A9FE08-44B0-0BB1-75FD-DA787C8F005D}"/>
                </a:ext>
              </a:extLst>
            </p:cNvPr>
            <p:cNvSpPr txBox="1"/>
            <p:nvPr/>
          </p:nvSpPr>
          <p:spPr>
            <a:xfrm>
              <a:off x="76200" y="38100"/>
              <a:ext cx="660400" cy="698500"/>
            </a:xfrm>
            <a:prstGeom prst="rect">
              <a:avLst/>
            </a:prstGeom>
            <a:ln>
              <a:noFill/>
            </a:ln>
          </p:spPr>
          <p:txBody>
            <a:bodyPr lIns="50800" tIns="50800" rIns="50800" bIns="50800" rtlCol="0" anchor="ctr"/>
            <a:lstStyle/>
            <a:p>
              <a:pPr algn="ctr">
                <a:lnSpc>
                  <a:spcPts val="2659"/>
                </a:lnSpc>
                <a:spcBef>
                  <a:spcPct val="0"/>
                </a:spcBef>
              </a:pPr>
              <a:endParaRPr/>
            </a:p>
          </p:txBody>
        </p:sp>
      </p:grpSp>
      <p:grpSp>
        <p:nvGrpSpPr>
          <p:cNvPr id="6" name="Group 9">
            <a:extLst>
              <a:ext uri="{FF2B5EF4-FFF2-40B4-BE49-F238E27FC236}">
                <a16:creationId xmlns:a16="http://schemas.microsoft.com/office/drawing/2014/main" id="{556D91B8-D932-1502-F896-8808F1B2E8BB}"/>
              </a:ext>
            </a:extLst>
          </p:cNvPr>
          <p:cNvGrpSpPr/>
          <p:nvPr/>
        </p:nvGrpSpPr>
        <p:grpSpPr>
          <a:xfrm>
            <a:off x="12643820" y="9021092"/>
            <a:ext cx="5371769" cy="5371769"/>
            <a:chOff x="0" y="0"/>
            <a:chExt cx="812800" cy="812800"/>
          </a:xfrm>
        </p:grpSpPr>
        <p:sp>
          <p:nvSpPr>
            <p:cNvPr id="7" name="Freeform 10">
              <a:extLst>
                <a:ext uri="{FF2B5EF4-FFF2-40B4-BE49-F238E27FC236}">
                  <a16:creationId xmlns:a16="http://schemas.microsoft.com/office/drawing/2014/main" id="{38A6FF64-448E-A3F7-BD57-CB9F63B47D35}"/>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a:ln>
              <a:noFill/>
            </a:ln>
          </p:spPr>
        </p:sp>
        <p:sp>
          <p:nvSpPr>
            <p:cNvPr id="8" name="TextBox 11">
              <a:extLst>
                <a:ext uri="{FF2B5EF4-FFF2-40B4-BE49-F238E27FC236}">
                  <a16:creationId xmlns:a16="http://schemas.microsoft.com/office/drawing/2014/main" id="{B5B8DE8D-DB6F-6B2B-C441-0FC5D6B40F00}"/>
                </a:ext>
              </a:extLst>
            </p:cNvPr>
            <p:cNvSpPr txBox="1"/>
            <p:nvPr/>
          </p:nvSpPr>
          <p:spPr>
            <a:xfrm>
              <a:off x="76200" y="38100"/>
              <a:ext cx="660400" cy="698500"/>
            </a:xfrm>
            <a:prstGeom prst="rect">
              <a:avLst/>
            </a:prstGeom>
            <a:ln>
              <a:noFill/>
            </a:ln>
          </p:spPr>
          <p:txBody>
            <a:bodyPr lIns="50800" tIns="50800" rIns="50800" bIns="50800" rtlCol="0" anchor="ctr"/>
            <a:lstStyle/>
            <a:p>
              <a:pPr algn="ctr">
                <a:lnSpc>
                  <a:spcPts val="2659"/>
                </a:lnSpc>
                <a:spcBef>
                  <a:spcPct val="0"/>
                </a:spcBef>
              </a:pPr>
              <a:endParaRPr/>
            </a:p>
          </p:txBody>
        </p:sp>
      </p:grpSp>
      <p:pic>
        <p:nvPicPr>
          <p:cNvPr id="9" name="Picture 13">
            <a:extLst>
              <a:ext uri="{FF2B5EF4-FFF2-40B4-BE49-F238E27FC236}">
                <a16:creationId xmlns:a16="http://schemas.microsoft.com/office/drawing/2014/main" id="{489C5D90-2455-69B7-028F-6F87813A39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8904">
            <a:off x="4298042" y="1392405"/>
            <a:ext cx="14404600" cy="2461877"/>
          </a:xfrm>
          <a:prstGeom prst="rect">
            <a:avLst/>
          </a:prstGeom>
        </p:spPr>
      </p:pic>
      <p:pic>
        <p:nvPicPr>
          <p:cNvPr id="10" name="Picture 14">
            <a:extLst>
              <a:ext uri="{FF2B5EF4-FFF2-40B4-BE49-F238E27FC236}">
                <a16:creationId xmlns:a16="http://schemas.microsoft.com/office/drawing/2014/main" id="{0973C9EE-24B8-61E5-E303-2B19B7CF6F9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234445">
            <a:off x="-6300956" y="4757365"/>
            <a:ext cx="14280840" cy="3909380"/>
          </a:xfrm>
          <a:prstGeom prst="rect">
            <a:avLst/>
          </a:prstGeom>
        </p:spPr>
      </p:pic>
    </p:spTree>
    <p:extLst>
      <p:ext uri="{BB962C8B-B14F-4D97-AF65-F5344CB8AC3E}">
        <p14:creationId xmlns:p14="http://schemas.microsoft.com/office/powerpoint/2010/main" val="1308192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3"/>
          <p:cNvGrpSpPr/>
          <p:nvPr/>
        </p:nvGrpSpPr>
        <p:grpSpPr>
          <a:xfrm>
            <a:off x="6329038" y="2724673"/>
            <a:ext cx="3557923" cy="3557923"/>
            <a:chOff x="0" y="0"/>
            <a:chExt cx="812800" cy="812800"/>
          </a:xfrm>
        </p:grpSpPr>
        <p:sp>
          <p:nvSpPr>
            <p:cNvPr id="4" name="Freeform 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2246399" y="-3830879"/>
            <a:ext cx="6166608" cy="616660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2643820" y="9021092"/>
            <a:ext cx="5371769" cy="5371769"/>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2190"/>
          <a:stretch>
            <a:fillRect/>
          </a:stretch>
        </p:blipFill>
        <p:spPr>
          <a:xfrm>
            <a:off x="-3151698" y="-2407081"/>
            <a:ext cx="4227497" cy="15201482"/>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578904">
            <a:off x="4298042" y="1392405"/>
            <a:ext cx="14404600" cy="2461877"/>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7234445">
            <a:off x="-6300956" y="4757365"/>
            <a:ext cx="14280840" cy="3909380"/>
          </a:xfrm>
          <a:prstGeom prst="rect">
            <a:avLst/>
          </a:prstGeom>
        </p:spPr>
      </p:pic>
      <p:sp>
        <p:nvSpPr>
          <p:cNvPr id="18" name="TextBox 18"/>
          <p:cNvSpPr txBox="1"/>
          <p:nvPr/>
        </p:nvSpPr>
        <p:spPr>
          <a:xfrm>
            <a:off x="3336193" y="8852684"/>
            <a:ext cx="3103911" cy="405616"/>
          </a:xfrm>
          <a:prstGeom prst="rect">
            <a:avLst/>
          </a:prstGeom>
        </p:spPr>
        <p:txBody>
          <a:bodyPr lIns="0" tIns="0" rIns="0" bIns="0" rtlCol="0" anchor="t">
            <a:spAutoFit/>
          </a:bodyPr>
          <a:lstStyle/>
          <a:p>
            <a:pPr algn="r">
              <a:lnSpc>
                <a:spcPts val="3359"/>
              </a:lnSpc>
            </a:pPr>
            <a:r>
              <a:rPr lang="en-US" sz="2400">
                <a:solidFill>
                  <a:srgbClr val="1C3879"/>
                </a:solidFill>
                <a:latin typeface="Aileron Thin"/>
              </a:rPr>
              <a:t>presented by</a:t>
            </a:r>
          </a:p>
        </p:txBody>
      </p:sp>
      <p:sp>
        <p:nvSpPr>
          <p:cNvPr id="19" name="TextBox 19"/>
          <p:cNvSpPr txBox="1"/>
          <p:nvPr/>
        </p:nvSpPr>
        <p:spPr>
          <a:xfrm>
            <a:off x="6526920" y="8852684"/>
            <a:ext cx="3852889" cy="405616"/>
          </a:xfrm>
          <a:prstGeom prst="rect">
            <a:avLst/>
          </a:prstGeom>
        </p:spPr>
        <p:txBody>
          <a:bodyPr lIns="0" tIns="0" rIns="0" bIns="0" rtlCol="0" anchor="t">
            <a:spAutoFit/>
          </a:bodyPr>
          <a:lstStyle/>
          <a:p>
            <a:pPr>
              <a:lnSpc>
                <a:spcPts val="3359"/>
              </a:lnSpc>
            </a:pPr>
            <a:r>
              <a:rPr lang="en-US" sz="2400">
                <a:solidFill>
                  <a:srgbClr val="1C3879"/>
                </a:solidFill>
                <a:latin typeface="Aileron Regular Bold"/>
              </a:rPr>
              <a:t>Greta Mae Evans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506581" flipH="1">
            <a:off x="6924076" y="1025961"/>
            <a:ext cx="13402611" cy="2395717"/>
          </a:xfrm>
          <a:prstGeom prst="rect">
            <a:avLst/>
          </a:prstGeom>
        </p:spPr>
      </p:pic>
      <p:grpSp>
        <p:nvGrpSpPr>
          <p:cNvPr id="4" name="Group 4"/>
          <p:cNvGrpSpPr/>
          <p:nvPr/>
        </p:nvGrpSpPr>
        <p:grpSpPr>
          <a:xfrm>
            <a:off x="447693" y="-1266808"/>
            <a:ext cx="12820615" cy="12820615"/>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C3879"/>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695" y="7639461"/>
            <a:ext cx="13402611" cy="239571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1C3879"/>
        </a:solidFill>
        <a:effectLst/>
      </p:bgPr>
    </p:bg>
    <p:spTree>
      <p:nvGrpSpPr>
        <p:cNvPr id="1" name=""/>
        <p:cNvGrpSpPr/>
        <p:nvPr/>
      </p:nvGrpSpPr>
      <p:grpSpPr>
        <a:xfrm>
          <a:off x="0" y="0"/>
          <a:ext cx="0" cy="0"/>
          <a:chOff x="0" y="0"/>
          <a:chExt cx="0" cy="0"/>
        </a:xfrm>
      </p:grpSpPr>
      <p:grpSp>
        <p:nvGrpSpPr>
          <p:cNvPr id="2" name="Group 2"/>
          <p:cNvGrpSpPr/>
          <p:nvPr/>
        </p:nvGrpSpPr>
        <p:grpSpPr>
          <a:xfrm>
            <a:off x="-2499170" y="-1131672"/>
            <a:ext cx="18714340" cy="9543292"/>
            <a:chOff x="0" y="0"/>
            <a:chExt cx="4928880" cy="2513460"/>
          </a:xfrm>
        </p:grpSpPr>
        <p:sp>
          <p:nvSpPr>
            <p:cNvPr id="3" name="Freeform 3"/>
            <p:cNvSpPr/>
            <p:nvPr/>
          </p:nvSpPr>
          <p:spPr>
            <a:xfrm>
              <a:off x="0" y="0"/>
              <a:ext cx="4928880" cy="2513460"/>
            </a:xfrm>
            <a:custGeom>
              <a:avLst/>
              <a:gdLst/>
              <a:ahLst/>
              <a:cxnLst/>
              <a:rect l="l" t="t" r="r" b="b"/>
              <a:pathLst>
                <a:path w="4928880" h="2513460">
                  <a:moveTo>
                    <a:pt x="41369" y="0"/>
                  </a:moveTo>
                  <a:lnTo>
                    <a:pt x="4887511" y="0"/>
                  </a:lnTo>
                  <a:cubicBezTo>
                    <a:pt x="4910358" y="0"/>
                    <a:pt x="4928880" y="18521"/>
                    <a:pt x="4928880" y="41369"/>
                  </a:cubicBezTo>
                  <a:lnTo>
                    <a:pt x="4928880" y="2472091"/>
                  </a:lnTo>
                  <a:cubicBezTo>
                    <a:pt x="4928880" y="2483063"/>
                    <a:pt x="4924521" y="2493585"/>
                    <a:pt x="4916763" y="2501343"/>
                  </a:cubicBezTo>
                  <a:cubicBezTo>
                    <a:pt x="4909005" y="2509101"/>
                    <a:pt x="4898482" y="2513460"/>
                    <a:pt x="4887511" y="2513460"/>
                  </a:cubicBezTo>
                  <a:lnTo>
                    <a:pt x="41369" y="2513460"/>
                  </a:lnTo>
                  <a:cubicBezTo>
                    <a:pt x="30397" y="2513460"/>
                    <a:pt x="19875" y="2509101"/>
                    <a:pt x="12117" y="2501343"/>
                  </a:cubicBezTo>
                  <a:cubicBezTo>
                    <a:pt x="4358" y="2493585"/>
                    <a:pt x="0" y="2483063"/>
                    <a:pt x="0" y="2472091"/>
                  </a:cubicBezTo>
                  <a:lnTo>
                    <a:pt x="0" y="41369"/>
                  </a:lnTo>
                  <a:cubicBezTo>
                    <a:pt x="0" y="30397"/>
                    <a:pt x="4358" y="19875"/>
                    <a:pt x="12117" y="12117"/>
                  </a:cubicBezTo>
                  <a:cubicBezTo>
                    <a:pt x="19875" y="4358"/>
                    <a:pt x="30397" y="0"/>
                    <a:pt x="41369" y="0"/>
                  </a:cubicBezTo>
                  <a:close/>
                </a:path>
              </a:pathLst>
            </a:custGeom>
            <a:solidFill>
              <a:srgbClr val="FFFFFF"/>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094770" y="977265"/>
            <a:ext cx="3504683" cy="1543050"/>
            <a:chOff x="0" y="0"/>
            <a:chExt cx="923044" cy="406400"/>
          </a:xfrm>
        </p:grpSpPr>
        <p:sp>
          <p:nvSpPr>
            <p:cNvPr id="6" name="Freeform 6"/>
            <p:cNvSpPr/>
            <p:nvPr/>
          </p:nvSpPr>
          <p:spPr>
            <a:xfrm>
              <a:off x="203200" y="-326"/>
              <a:ext cx="516644" cy="407051"/>
            </a:xfrm>
            <a:custGeom>
              <a:avLst/>
              <a:gdLst/>
              <a:ahLst/>
              <a:cxnLst/>
              <a:rect l="l" t="t" r="r" b="b"/>
              <a:pathLst>
                <a:path w="516644" h="407051">
                  <a:moveTo>
                    <a:pt x="516644" y="326"/>
                  </a:moveTo>
                  <a:cubicBezTo>
                    <a:pt x="443831" y="0"/>
                    <a:pt x="376410" y="38659"/>
                    <a:pt x="339909" y="101663"/>
                  </a:cubicBezTo>
                  <a:cubicBezTo>
                    <a:pt x="303408" y="164667"/>
                    <a:pt x="303408" y="242385"/>
                    <a:pt x="339909" y="305389"/>
                  </a:cubicBezTo>
                  <a:cubicBezTo>
                    <a:pt x="376410" y="368393"/>
                    <a:pt x="443831" y="407052"/>
                    <a:pt x="516644"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1C3879"/>
            </a:solidFill>
          </p:spPr>
        </p:sp>
        <p:sp>
          <p:nvSpPr>
            <p:cNvPr id="7" name="TextBox 7"/>
            <p:cNvSpPr txBox="1"/>
            <p:nvPr/>
          </p:nvSpPr>
          <p:spPr>
            <a:xfrm>
              <a:off x="0" y="-38100"/>
              <a:ext cx="812800" cy="444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90929" y="1273762"/>
            <a:ext cx="950056" cy="95005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99880">
            <a:off x="1520306" y="-2275657"/>
            <a:ext cx="14801958" cy="6050300"/>
          </a:xfrm>
          <a:prstGeom prst="rect">
            <a:avLst/>
          </a:prstGeom>
        </p:spPr>
      </p:pic>
      <p:sp>
        <p:nvSpPr>
          <p:cNvPr id="10" name="TextBox 10"/>
          <p:cNvSpPr txBox="1"/>
          <p:nvPr/>
        </p:nvSpPr>
        <p:spPr>
          <a:xfrm>
            <a:off x="2939158" y="3705233"/>
            <a:ext cx="7837685" cy="1509882"/>
          </a:xfrm>
          <a:prstGeom prst="rect">
            <a:avLst/>
          </a:prstGeom>
        </p:spPr>
        <p:txBody>
          <a:bodyPr lIns="0" tIns="0" rIns="0" bIns="0" rtlCol="0" anchor="t">
            <a:spAutoFit/>
          </a:bodyPr>
          <a:lstStyle/>
          <a:p>
            <a:pPr algn="ctr">
              <a:lnSpc>
                <a:spcPts val="12319"/>
              </a:lnSpc>
            </a:pPr>
            <a:r>
              <a:rPr lang="en-US" sz="8799">
                <a:solidFill>
                  <a:srgbClr val="1C3879"/>
                </a:solidFill>
                <a:latin typeface="Alata"/>
              </a:rPr>
              <a:t>Thank you</a:t>
            </a:r>
          </a:p>
        </p:txBody>
      </p:sp>
      <p:sp>
        <p:nvSpPr>
          <p:cNvPr id="11" name="TextBox 11"/>
          <p:cNvSpPr txBox="1"/>
          <p:nvPr/>
        </p:nvSpPr>
        <p:spPr>
          <a:xfrm>
            <a:off x="4475194" y="5167491"/>
            <a:ext cx="5329863" cy="340863"/>
          </a:xfrm>
          <a:prstGeom prst="rect">
            <a:avLst/>
          </a:prstGeom>
        </p:spPr>
        <p:txBody>
          <a:bodyPr lIns="0" tIns="0" rIns="0" bIns="0" rtlCol="0" anchor="t">
            <a:spAutoFit/>
          </a:bodyPr>
          <a:lstStyle/>
          <a:p>
            <a:pPr>
              <a:lnSpc>
                <a:spcPts val="2940"/>
              </a:lnSpc>
            </a:pPr>
            <a:r>
              <a:rPr lang="en-US" sz="2100">
                <a:solidFill>
                  <a:srgbClr val="1C3879"/>
                </a:solidFill>
                <a:latin typeface="Aileron Thin"/>
              </a:rPr>
              <a:t>I really appreciate your time.</a:t>
            </a:r>
          </a:p>
        </p:txBody>
      </p:sp>
      <p:sp>
        <p:nvSpPr>
          <p:cNvPr id="12" name="TextBox 12"/>
          <p:cNvSpPr txBox="1"/>
          <p:nvPr/>
        </p:nvSpPr>
        <p:spPr>
          <a:xfrm>
            <a:off x="4193070" y="8906263"/>
            <a:ext cx="5329863" cy="293542"/>
          </a:xfrm>
          <a:prstGeom prst="rect">
            <a:avLst/>
          </a:prstGeom>
        </p:spPr>
        <p:txBody>
          <a:bodyPr lIns="0" tIns="0" rIns="0" bIns="0" rtlCol="0" anchor="t">
            <a:spAutoFit/>
          </a:bodyPr>
          <a:lstStyle/>
          <a:p>
            <a:pPr algn="ctr">
              <a:lnSpc>
                <a:spcPts val="2520"/>
              </a:lnSpc>
            </a:pPr>
            <a:r>
              <a:rPr lang="en-US" spc="89">
                <a:solidFill>
                  <a:srgbClr val="1C3879"/>
                </a:solidFill>
                <a:latin typeface="Aileron Regular"/>
              </a:rPr>
              <a:t>www.reallygreatsite.com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334072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DIY</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first part of the activity involves the creation of synthetic images through mathematical representations. A series of 4 cm by 4 cm (not to scale) </a:t>
            </a:r>
            <a:r>
              <a:rPr lang="en-US" sz="2400" dirty="0">
                <a:latin typeface="Aileron Regular Bold" panose="020B0604020202020204" charset="0"/>
              </a:rPr>
              <a:t>optical elements </a:t>
            </a:r>
            <a:r>
              <a:rPr lang="en-US" sz="2400" dirty="0">
                <a:latin typeface="Aileron Regular" panose="020B0604020202020204" charset="0"/>
              </a:rPr>
              <a:t>confined in a 400 pixel by 400 pixel were made as shown.</a:t>
            </a:r>
          </a:p>
        </p:txBody>
      </p:sp>
      <p:grpSp>
        <p:nvGrpSpPr>
          <p:cNvPr id="33" name="Group 32">
            <a:extLst>
              <a:ext uri="{FF2B5EF4-FFF2-40B4-BE49-F238E27FC236}">
                <a16:creationId xmlns:a16="http://schemas.microsoft.com/office/drawing/2014/main" id="{AD4707F5-6FE1-FEA7-D4DA-F7E1D4A0C644}"/>
              </a:ext>
            </a:extLst>
          </p:cNvPr>
          <p:cNvGrpSpPr/>
          <p:nvPr/>
        </p:nvGrpSpPr>
        <p:grpSpPr>
          <a:xfrm>
            <a:off x="1543050" y="3950068"/>
            <a:ext cx="10629901" cy="5802724"/>
            <a:chOff x="1371600" y="3950068"/>
            <a:chExt cx="10629901" cy="5802724"/>
          </a:xfrm>
        </p:grpSpPr>
        <p:pic>
          <p:nvPicPr>
            <p:cNvPr id="28" name="Picture 27" descr="Chart&#10;&#10;Description automatically generated">
              <a:extLst>
                <a:ext uri="{FF2B5EF4-FFF2-40B4-BE49-F238E27FC236}">
                  <a16:creationId xmlns:a16="http://schemas.microsoft.com/office/drawing/2014/main" id="{30D97CD0-6C59-1806-C479-57ADB800F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3950068"/>
              <a:ext cx="4953000" cy="4953000"/>
            </a:xfrm>
            <a:prstGeom prst="rect">
              <a:avLst/>
            </a:prstGeom>
          </p:spPr>
        </p:pic>
        <p:pic>
          <p:nvPicPr>
            <p:cNvPr id="30" name="Picture 29" descr="Chart, histogram&#10;&#10;Description automatically generated">
              <a:extLst>
                <a:ext uri="{FF2B5EF4-FFF2-40B4-BE49-F238E27FC236}">
                  <a16:creationId xmlns:a16="http://schemas.microsoft.com/office/drawing/2014/main" id="{4C3B4024-618D-5602-746E-2B142A7B2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76" y="3960877"/>
              <a:ext cx="4956048" cy="4956048"/>
            </a:xfrm>
            <a:prstGeom prst="rect">
              <a:avLst/>
            </a:prstGeom>
          </p:spPr>
        </p:pic>
        <p:sp>
          <p:nvSpPr>
            <p:cNvPr id="31" name="TextBox 30">
              <a:extLst>
                <a:ext uri="{FF2B5EF4-FFF2-40B4-BE49-F238E27FC236}">
                  <a16:creationId xmlns:a16="http://schemas.microsoft.com/office/drawing/2014/main" id="{FA64FFA0-2BA4-C79E-0B08-995D7829F35E}"/>
                </a:ext>
              </a:extLst>
            </p:cNvPr>
            <p:cNvSpPr txBox="1"/>
            <p:nvPr/>
          </p:nvSpPr>
          <p:spPr>
            <a:xfrm>
              <a:off x="1371600" y="8966936"/>
              <a:ext cx="5181601"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Sinusoid along the x-direction with frequency of </a:t>
              </a:r>
            </a:p>
            <a:p>
              <a:pPr algn="ctr">
                <a:lnSpc>
                  <a:spcPct val="150000"/>
                </a:lnSpc>
              </a:pPr>
              <a:r>
                <a:rPr lang="en-US" sz="1600" dirty="0">
                  <a:latin typeface="Aileron Regular" panose="020B0604020202020204" charset="0"/>
                </a:rPr>
                <a:t>4 cycles per cm</a:t>
              </a:r>
            </a:p>
          </p:txBody>
        </p:sp>
        <p:sp>
          <p:nvSpPr>
            <p:cNvPr id="32" name="TextBox 31">
              <a:extLst>
                <a:ext uri="{FF2B5EF4-FFF2-40B4-BE49-F238E27FC236}">
                  <a16:creationId xmlns:a16="http://schemas.microsoft.com/office/drawing/2014/main" id="{9CB74343-638F-6592-3CB5-A30582FADB95}"/>
                </a:ext>
              </a:extLst>
            </p:cNvPr>
            <p:cNvSpPr txBox="1"/>
            <p:nvPr/>
          </p:nvSpPr>
          <p:spPr>
            <a:xfrm>
              <a:off x="7048501" y="8916925"/>
              <a:ext cx="4953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Grating with frequency of 5 lines per cm</a:t>
              </a:r>
            </a:p>
          </p:txBody>
        </p:sp>
      </p:grpSp>
    </p:spTree>
    <p:extLst>
      <p:ext uri="{BB962C8B-B14F-4D97-AF65-F5344CB8AC3E}">
        <p14:creationId xmlns:p14="http://schemas.microsoft.com/office/powerpoint/2010/main" val="34478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1247084"/>
            <a:ext cx="12192000" cy="1132618"/>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a:t>
            </a:r>
            <a:r>
              <a:rPr lang="en-US" sz="2400" dirty="0">
                <a:latin typeface="Aileron Regular Bold" panose="020B0604020202020204" charset="0"/>
              </a:rPr>
              <a:t>Hubble’s primary mirror </a:t>
            </a:r>
            <a:r>
              <a:rPr lang="en-US" sz="2400" dirty="0">
                <a:latin typeface="Aileron Regular" panose="020B0604020202020204" charset="0"/>
              </a:rPr>
              <a:t>and </a:t>
            </a:r>
            <a:r>
              <a:rPr lang="en-US" sz="2400" dirty="0">
                <a:latin typeface="Aileron Regular Bold" panose="020B0604020202020204" charset="0"/>
              </a:rPr>
              <a:t>James Webb space telescope </a:t>
            </a:r>
            <a:r>
              <a:rPr lang="en-US" sz="2400" dirty="0">
                <a:latin typeface="Aileron Regular" panose="020B0604020202020204" charset="0"/>
              </a:rPr>
              <a:t>were also synthetically created using Python and some of its built-in  libraries for polygon creation.</a:t>
            </a:r>
          </a:p>
        </p:txBody>
      </p:sp>
      <p:sp>
        <p:nvSpPr>
          <p:cNvPr id="31" name="TextBox 30">
            <a:extLst>
              <a:ext uri="{FF2B5EF4-FFF2-40B4-BE49-F238E27FC236}">
                <a16:creationId xmlns:a16="http://schemas.microsoft.com/office/drawing/2014/main" id="{FA64FFA0-2BA4-C79E-0B08-995D7829F35E}"/>
              </a:ext>
            </a:extLst>
          </p:cNvPr>
          <p:cNvSpPr txBox="1"/>
          <p:nvPr/>
        </p:nvSpPr>
        <p:spPr>
          <a:xfrm>
            <a:off x="1500074" y="8003576"/>
            <a:ext cx="4953001"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Circle with a hole in the middle (annulus)</a:t>
            </a:r>
          </a:p>
        </p:txBody>
      </p:sp>
      <p:sp>
        <p:nvSpPr>
          <p:cNvPr id="32" name="TextBox 31">
            <a:extLst>
              <a:ext uri="{FF2B5EF4-FFF2-40B4-BE49-F238E27FC236}">
                <a16:creationId xmlns:a16="http://schemas.microsoft.com/office/drawing/2014/main" id="{9CB74343-638F-6592-3CB5-A30582FADB95}"/>
              </a:ext>
            </a:extLst>
          </p:cNvPr>
          <p:cNvSpPr txBox="1"/>
          <p:nvPr/>
        </p:nvSpPr>
        <p:spPr>
          <a:xfrm>
            <a:off x="7259877" y="8003576"/>
            <a:ext cx="4953001"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Hexagonal array circumscribed by a circle</a:t>
            </a:r>
          </a:p>
        </p:txBody>
      </p:sp>
      <p:grpSp>
        <p:nvGrpSpPr>
          <p:cNvPr id="16" name="Group 15">
            <a:extLst>
              <a:ext uri="{FF2B5EF4-FFF2-40B4-BE49-F238E27FC236}">
                <a16:creationId xmlns:a16="http://schemas.microsoft.com/office/drawing/2014/main" id="{9D2595EB-DDC7-D4B9-377F-D5F749DBAB78}"/>
              </a:ext>
            </a:extLst>
          </p:cNvPr>
          <p:cNvGrpSpPr/>
          <p:nvPr/>
        </p:nvGrpSpPr>
        <p:grpSpPr>
          <a:xfrm>
            <a:off x="1500074" y="2899888"/>
            <a:ext cx="10715852" cy="4956048"/>
            <a:chOff x="1386840" y="3543300"/>
            <a:chExt cx="10715852" cy="4956048"/>
          </a:xfrm>
        </p:grpSpPr>
        <p:pic>
          <p:nvPicPr>
            <p:cNvPr id="9" name="Picture 8" descr="A picture containing wheel, gear&#10;&#10;Description automatically generated">
              <a:extLst>
                <a:ext uri="{FF2B5EF4-FFF2-40B4-BE49-F238E27FC236}">
                  <a16:creationId xmlns:a16="http://schemas.microsoft.com/office/drawing/2014/main" id="{C7373BBE-204A-9AD4-82FD-FEC999C38D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840" y="3543300"/>
              <a:ext cx="4956048" cy="4956048"/>
            </a:xfrm>
            <a:prstGeom prst="rect">
              <a:avLst/>
            </a:prstGeom>
          </p:spPr>
        </p:pic>
        <p:pic>
          <p:nvPicPr>
            <p:cNvPr id="13" name="Picture 12" descr="Shape, circle&#10;&#10;Description automatically generated">
              <a:extLst>
                <a:ext uri="{FF2B5EF4-FFF2-40B4-BE49-F238E27FC236}">
                  <a16:creationId xmlns:a16="http://schemas.microsoft.com/office/drawing/2014/main" id="{9DD2C220-D449-5517-BE8C-DB7694DD6A7C}"/>
                </a:ext>
              </a:extLst>
            </p:cNvPr>
            <p:cNvPicPr>
              <a:picLocks noChangeAspect="1"/>
            </p:cNvPicPr>
            <p:nvPr/>
          </p:nvPicPr>
          <p:blipFill rotWithShape="1">
            <a:blip r:embed="rId3">
              <a:extLst>
                <a:ext uri="{28A0092B-C50C-407E-A947-70E740481C1C}">
                  <a14:useLocalDpi xmlns:a14="http://schemas.microsoft.com/office/drawing/2010/main" val="0"/>
                </a:ext>
              </a:extLst>
            </a:blip>
            <a:srcRect l="13836" t="12298" r="10824" b="12363"/>
            <a:stretch/>
          </p:blipFill>
          <p:spPr>
            <a:xfrm>
              <a:off x="7146644" y="3543300"/>
              <a:ext cx="4956048" cy="4956048"/>
            </a:xfrm>
            <a:prstGeom prst="rect">
              <a:avLst/>
            </a:prstGeom>
          </p:spPr>
        </p:pic>
      </p:grpSp>
      <p:sp>
        <p:nvSpPr>
          <p:cNvPr id="17" name="TextBox 16">
            <a:extLst>
              <a:ext uri="{FF2B5EF4-FFF2-40B4-BE49-F238E27FC236}">
                <a16:creationId xmlns:a16="http://schemas.microsoft.com/office/drawing/2014/main" id="{4468BC9A-61F8-566C-262E-E6C99300C514}"/>
              </a:ext>
            </a:extLst>
          </p:cNvPr>
          <p:cNvSpPr txBox="1"/>
          <p:nvPr/>
        </p:nvSpPr>
        <p:spPr>
          <a:xfrm>
            <a:off x="762000" y="8680063"/>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code in generating the inner hexagon array was patterned from </a:t>
            </a:r>
            <a:r>
              <a:rPr lang="en-US" sz="2000" dirty="0">
                <a:latin typeface="Aileron Regular" panose="020B0604020202020204" charset="0"/>
                <a:hlinkClick r:id="rId4"/>
              </a:rPr>
              <a:t>Stackoverflow</a:t>
            </a:r>
            <a:r>
              <a:rPr lang="en-US" sz="2000" dirty="0">
                <a:latin typeface="Aileron Regular" panose="020B0604020202020204" charset="0"/>
              </a:rPr>
              <a:t> in courtesy of user named </a:t>
            </a:r>
            <a:r>
              <a:rPr lang="en-US" sz="2000" dirty="0" err="1">
                <a:latin typeface="Aileron Regular" panose="020B0604020202020204" charset="0"/>
              </a:rPr>
              <a:t>tmdavidson</a:t>
            </a:r>
            <a:r>
              <a:rPr lang="en-US" sz="2000" dirty="0">
                <a:latin typeface="Aileron Regular" panose="020B0604020202020204" charset="0"/>
              </a:rPr>
              <a:t>. The rest was executed by trial and error for centers.</a:t>
            </a:r>
          </a:p>
        </p:txBody>
      </p:sp>
    </p:spTree>
    <p:extLst>
      <p:ext uri="{BB962C8B-B14F-4D97-AF65-F5344CB8AC3E}">
        <p14:creationId xmlns:p14="http://schemas.microsoft.com/office/powerpoint/2010/main" val="317838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4693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COLOR IMAGE</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Using the principle of color subtraction and RGB channel overlaying, the Olympic logo was generated. Color subtraction was used as the value that is part of the ring becomes zero, otherwise, it retains its original value – using the </a:t>
            </a:r>
            <a:r>
              <a:rPr lang="en-US" sz="2400" dirty="0" err="1">
                <a:latin typeface="Aileron Regular Bold" panose="020B0604020202020204" charset="0"/>
              </a:rPr>
              <a:t>np.where</a:t>
            </a:r>
            <a:r>
              <a:rPr lang="en-US" sz="2400" dirty="0">
                <a:latin typeface="Aileron Regular Bold" panose="020B0604020202020204" charset="0"/>
              </a:rPr>
              <a:t>( ) </a:t>
            </a:r>
            <a:r>
              <a:rPr lang="en-US" sz="2400" dirty="0">
                <a:latin typeface="Aileron Regular" panose="020B0604020202020204" charset="0"/>
              </a:rPr>
              <a:t>function. </a:t>
            </a:r>
          </a:p>
        </p:txBody>
      </p:sp>
      <p:grpSp>
        <p:nvGrpSpPr>
          <p:cNvPr id="12" name="Group 11">
            <a:extLst>
              <a:ext uri="{FF2B5EF4-FFF2-40B4-BE49-F238E27FC236}">
                <a16:creationId xmlns:a16="http://schemas.microsoft.com/office/drawing/2014/main" id="{121E34E1-64BB-8E8E-5131-06F58AF9A27B}"/>
              </a:ext>
            </a:extLst>
          </p:cNvPr>
          <p:cNvGrpSpPr/>
          <p:nvPr/>
        </p:nvGrpSpPr>
        <p:grpSpPr>
          <a:xfrm>
            <a:off x="4379976" y="4152900"/>
            <a:ext cx="4956048" cy="4956048"/>
            <a:chOff x="835152" y="4064000"/>
            <a:chExt cx="4956048" cy="4956048"/>
          </a:xfrm>
        </p:grpSpPr>
        <p:pic>
          <p:nvPicPr>
            <p:cNvPr id="9" name="Picture 8" descr="Logo&#10;&#10;Description automatically generated with low confidence">
              <a:extLst>
                <a:ext uri="{FF2B5EF4-FFF2-40B4-BE49-F238E27FC236}">
                  <a16:creationId xmlns:a16="http://schemas.microsoft.com/office/drawing/2014/main" id="{19FF91A8-2905-D3BD-8D7D-58F416EBA99D}"/>
                </a:ext>
              </a:extLst>
            </p:cNvPr>
            <p:cNvPicPr>
              <a:picLocks noChangeAspect="1"/>
            </p:cNvPicPr>
            <p:nvPr/>
          </p:nvPicPr>
          <p:blipFill rotWithShape="1">
            <a:blip r:embed="rId2">
              <a:extLst>
                <a:ext uri="{28A0092B-C50C-407E-A947-70E740481C1C}">
                  <a14:useLocalDpi xmlns:a14="http://schemas.microsoft.com/office/drawing/2010/main" val="0"/>
                </a:ext>
              </a:extLst>
            </a:blip>
            <a:srcRect l="6790" t="13580" r="6790"/>
            <a:stretch/>
          </p:blipFill>
          <p:spPr>
            <a:xfrm>
              <a:off x="835152" y="4064000"/>
              <a:ext cx="4956048" cy="4956048"/>
            </a:xfrm>
            <a:prstGeom prst="rect">
              <a:avLst/>
            </a:prstGeom>
          </p:spPr>
        </p:pic>
        <p:sp>
          <p:nvSpPr>
            <p:cNvPr id="32" name="TextBox 31">
              <a:extLst>
                <a:ext uri="{FF2B5EF4-FFF2-40B4-BE49-F238E27FC236}">
                  <a16:creationId xmlns:a16="http://schemas.microsoft.com/office/drawing/2014/main" id="{9CB74343-638F-6592-3CB5-A30582FADB95}"/>
                </a:ext>
              </a:extLst>
            </p:cNvPr>
            <p:cNvSpPr txBox="1"/>
            <p:nvPr/>
          </p:nvSpPr>
          <p:spPr>
            <a:xfrm>
              <a:off x="836676" y="8384576"/>
              <a:ext cx="4953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Mathematically created Olympic logo</a:t>
              </a:r>
            </a:p>
          </p:txBody>
        </p:sp>
      </p:grpSp>
    </p:spTree>
    <p:extLst>
      <p:ext uri="{BB962C8B-B14F-4D97-AF65-F5344CB8AC3E}">
        <p14:creationId xmlns:p14="http://schemas.microsoft.com/office/powerpoint/2010/main" val="327842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6" name="TextBox 5">
            <a:extLst>
              <a:ext uri="{FF2B5EF4-FFF2-40B4-BE49-F238E27FC236}">
                <a16:creationId xmlns:a16="http://schemas.microsoft.com/office/drawing/2014/main" id="{1C139C71-43D8-DA15-F46A-8598CDF1F78A}"/>
              </a:ext>
            </a:extLst>
          </p:cNvPr>
          <p:cNvSpPr txBox="1"/>
          <p:nvPr/>
        </p:nvSpPr>
        <p:spPr>
          <a:xfrm>
            <a:off x="762000" y="1397000"/>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Upon feeling inclined in doing the Olympic logo, the Philippine sea games logo was also recreated in codes. Using the same method and algorithm from the previous activity, the circles also vary in centers, radii, and colors as well.</a:t>
            </a:r>
          </a:p>
        </p:txBody>
      </p:sp>
      <p:grpSp>
        <p:nvGrpSpPr>
          <p:cNvPr id="7" name="Group 6">
            <a:extLst>
              <a:ext uri="{FF2B5EF4-FFF2-40B4-BE49-F238E27FC236}">
                <a16:creationId xmlns:a16="http://schemas.microsoft.com/office/drawing/2014/main" id="{A41AE8AA-461E-0472-E424-9C80188A6362}"/>
              </a:ext>
            </a:extLst>
          </p:cNvPr>
          <p:cNvGrpSpPr/>
          <p:nvPr/>
        </p:nvGrpSpPr>
        <p:grpSpPr>
          <a:xfrm>
            <a:off x="1634163" y="3619791"/>
            <a:ext cx="10447675" cy="5638509"/>
            <a:chOff x="1673398" y="3695991"/>
            <a:chExt cx="10447675" cy="5638509"/>
          </a:xfrm>
        </p:grpSpPr>
        <p:sp>
          <p:nvSpPr>
            <p:cNvPr id="32" name="TextBox 31">
              <a:extLst>
                <a:ext uri="{FF2B5EF4-FFF2-40B4-BE49-F238E27FC236}">
                  <a16:creationId xmlns:a16="http://schemas.microsoft.com/office/drawing/2014/main" id="{9CB74343-638F-6592-3CB5-A30582FADB95}"/>
                </a:ext>
              </a:extLst>
            </p:cNvPr>
            <p:cNvSpPr txBox="1"/>
            <p:nvPr/>
          </p:nvSpPr>
          <p:spPr>
            <a:xfrm>
              <a:off x="7165025" y="8917976"/>
              <a:ext cx="495604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Mathematically created sea games logo</a:t>
              </a:r>
            </a:p>
          </p:txBody>
        </p:sp>
        <p:pic>
          <p:nvPicPr>
            <p:cNvPr id="1026" name="Picture 2" descr="SEA Games Logos Through the Years">
              <a:extLst>
                <a:ext uri="{FF2B5EF4-FFF2-40B4-BE49-F238E27FC236}">
                  <a16:creationId xmlns:a16="http://schemas.microsoft.com/office/drawing/2014/main" id="{7BDC8BBB-2F92-48A8-F915-35FC54A7F3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17" t="4020" r="4020" b="3517"/>
            <a:stretch/>
          </p:blipFill>
          <p:spPr bwMode="auto">
            <a:xfrm>
              <a:off x="1673398" y="3695991"/>
              <a:ext cx="4956048" cy="49560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picture containing icon&#10;&#10;Description automatically generated">
              <a:extLst>
                <a:ext uri="{FF2B5EF4-FFF2-40B4-BE49-F238E27FC236}">
                  <a16:creationId xmlns:a16="http://schemas.microsoft.com/office/drawing/2014/main" id="{ED3CEB73-9E73-3B85-95A0-480C9DC52B6A}"/>
                </a:ext>
              </a:extLst>
            </p:cNvPr>
            <p:cNvPicPr>
              <a:picLocks noChangeAspect="1"/>
            </p:cNvPicPr>
            <p:nvPr/>
          </p:nvPicPr>
          <p:blipFill rotWithShape="1">
            <a:blip r:embed="rId3">
              <a:extLst>
                <a:ext uri="{28A0092B-C50C-407E-A947-70E740481C1C}">
                  <a14:useLocalDpi xmlns:a14="http://schemas.microsoft.com/office/drawing/2010/main" val="0"/>
                </a:ext>
              </a:extLst>
            </a:blip>
            <a:srcRect l="4142" t="4142" r="15860" b="15860"/>
            <a:stretch/>
          </p:blipFill>
          <p:spPr>
            <a:xfrm>
              <a:off x="7165025" y="3695991"/>
              <a:ext cx="4956048" cy="4956048"/>
            </a:xfrm>
            <a:prstGeom prst="rect">
              <a:avLst/>
            </a:prstGeom>
          </p:spPr>
        </p:pic>
        <p:sp>
          <p:nvSpPr>
            <p:cNvPr id="11" name="TextBox 10">
              <a:extLst>
                <a:ext uri="{FF2B5EF4-FFF2-40B4-BE49-F238E27FC236}">
                  <a16:creationId xmlns:a16="http://schemas.microsoft.com/office/drawing/2014/main" id="{90F9D98E-6832-E31E-AA49-1D8FD5A5E2FA}"/>
                </a:ext>
              </a:extLst>
            </p:cNvPr>
            <p:cNvSpPr txBox="1"/>
            <p:nvPr/>
          </p:nvSpPr>
          <p:spPr>
            <a:xfrm>
              <a:off x="1673398" y="8917976"/>
              <a:ext cx="495604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sea games logo from </a:t>
              </a:r>
              <a:r>
                <a:rPr lang="en-US" sz="1600" dirty="0">
                  <a:latin typeface="Aileron Regular" panose="020B0604020202020204" charset="0"/>
                  <a:hlinkClick r:id="rId4"/>
                </a:rPr>
                <a:t>Esquiremag</a:t>
              </a:r>
              <a:r>
                <a:rPr lang="en-US" sz="1600" dirty="0">
                  <a:latin typeface="Aileron Regular" panose="020B0604020202020204" charset="0"/>
                </a:rPr>
                <a:t>.</a:t>
              </a:r>
            </a:p>
          </p:txBody>
        </p:sp>
      </p:grpSp>
    </p:spTree>
    <p:extLst>
      <p:ext uri="{BB962C8B-B14F-4D97-AF65-F5344CB8AC3E}">
        <p14:creationId xmlns:p14="http://schemas.microsoft.com/office/powerpoint/2010/main" val="226355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0205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COLORED TO GRAYSCALE IMAGE</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working image was initially imported to the notebook and was converted to grayscale image. The original image has a maximum value of 1, which was then scaled to 255 for the grayscale while accounting for the </a:t>
            </a:r>
            <a:r>
              <a:rPr lang="en-US" sz="2400" dirty="0">
                <a:latin typeface="Aileron Regular Bold" panose="020B0604020202020204" charset="0"/>
              </a:rPr>
              <a:t>8-bit representation </a:t>
            </a:r>
            <a:r>
              <a:rPr lang="en-US" sz="2400" dirty="0">
                <a:latin typeface="Aileron Regular" panose="020B0604020202020204" charset="0"/>
              </a:rPr>
              <a:t>of channels.</a:t>
            </a:r>
          </a:p>
        </p:txBody>
      </p:sp>
      <p:sp>
        <p:nvSpPr>
          <p:cNvPr id="7" name="TextBox 6">
            <a:extLst>
              <a:ext uri="{FF2B5EF4-FFF2-40B4-BE49-F238E27FC236}">
                <a16:creationId xmlns:a16="http://schemas.microsoft.com/office/drawing/2014/main" id="{5F596B71-6AB8-A654-BAA0-F20679B52505}"/>
              </a:ext>
            </a:extLst>
          </p:cNvPr>
          <p:cNvSpPr txBox="1"/>
          <p:nvPr/>
        </p:nvSpPr>
        <p:spPr>
          <a:xfrm>
            <a:off x="1565282" y="7698776"/>
            <a:ext cx="4515287"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 (0 to 1)</a:t>
            </a:r>
          </a:p>
        </p:txBody>
      </p:sp>
      <p:pic>
        <p:nvPicPr>
          <p:cNvPr id="11" name="Picture 10" descr="A penguin swimming in water&#10;&#10;Description automatically generated with medium confidence">
            <a:extLst>
              <a:ext uri="{FF2B5EF4-FFF2-40B4-BE49-F238E27FC236}">
                <a16:creationId xmlns:a16="http://schemas.microsoft.com/office/drawing/2014/main" id="{CA60E166-A45B-EB9F-73D5-7D432CD500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283" y="4610100"/>
            <a:ext cx="4515286" cy="3010191"/>
          </a:xfrm>
          <a:prstGeom prst="rect">
            <a:avLst/>
          </a:prstGeom>
        </p:spPr>
      </p:pic>
      <p:pic>
        <p:nvPicPr>
          <p:cNvPr id="14" name="Picture 13" descr="A penguin swimming underwater&#10;&#10;Description automatically generated with medium confidence">
            <a:extLst>
              <a:ext uri="{FF2B5EF4-FFF2-40B4-BE49-F238E27FC236}">
                <a16:creationId xmlns:a16="http://schemas.microsoft.com/office/drawing/2014/main" id="{CEE63FC0-94BA-EC23-DE8E-A9405E9B6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433" y="4610100"/>
            <a:ext cx="4515286" cy="3010191"/>
          </a:xfrm>
          <a:prstGeom prst="rect">
            <a:avLst/>
          </a:prstGeom>
        </p:spPr>
      </p:pic>
      <p:sp>
        <p:nvSpPr>
          <p:cNvPr id="15" name="TextBox 14">
            <a:extLst>
              <a:ext uri="{FF2B5EF4-FFF2-40B4-BE49-F238E27FC236}">
                <a16:creationId xmlns:a16="http://schemas.microsoft.com/office/drawing/2014/main" id="{193EE4D7-15E9-5C31-3D06-03F1EAB927A2}"/>
              </a:ext>
            </a:extLst>
          </p:cNvPr>
          <p:cNvSpPr txBox="1"/>
          <p:nvPr/>
        </p:nvSpPr>
        <p:spPr>
          <a:xfrm>
            <a:off x="7635434" y="7698776"/>
            <a:ext cx="4515284"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grayscale image (0 to 255)</a:t>
            </a:r>
          </a:p>
        </p:txBody>
      </p:sp>
      <p:sp>
        <p:nvSpPr>
          <p:cNvPr id="16" name="TextBox 15">
            <a:extLst>
              <a:ext uri="{FF2B5EF4-FFF2-40B4-BE49-F238E27FC236}">
                <a16:creationId xmlns:a16="http://schemas.microsoft.com/office/drawing/2014/main" id="{3B4DE2B3-B1CB-26C7-70E1-CD9746AC10F4}"/>
              </a:ext>
            </a:extLst>
          </p:cNvPr>
          <p:cNvSpPr txBox="1"/>
          <p:nvPr/>
        </p:nvSpPr>
        <p:spPr>
          <a:xfrm>
            <a:off x="762000" y="85725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An image of a cute, modest penguin swimming in the ocean was the test subject for activity. </a:t>
            </a:r>
            <a:r>
              <a:rPr lang="en-US" sz="2000" dirty="0">
                <a:latin typeface="Aileron Regular Bold" panose="020B0604020202020204" charset="0"/>
              </a:rPr>
              <a:t>PIL library </a:t>
            </a:r>
            <a:r>
              <a:rPr lang="en-US" sz="2000" dirty="0">
                <a:latin typeface="Aileron Regular" panose="020B0604020202020204" charset="0"/>
              </a:rPr>
              <a:t>was also used in converting the image to grayscale as well mapping the values to 8-bit.</a:t>
            </a:r>
          </a:p>
        </p:txBody>
      </p:sp>
    </p:spTree>
    <p:extLst>
      <p:ext uri="{BB962C8B-B14F-4D97-AF65-F5344CB8AC3E}">
        <p14:creationId xmlns:p14="http://schemas.microsoft.com/office/powerpoint/2010/main" val="365459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855664" cy="707886"/>
          </a:xfrm>
          <a:prstGeom prst="rect">
            <a:avLst/>
          </a:prstGeom>
          <a:noFill/>
        </p:spPr>
        <p:txBody>
          <a:bodyPr wrap="none" rtlCol="0">
            <a:spAutoFit/>
          </a:bodyPr>
          <a:lstStyle/>
          <a:p>
            <a:r>
              <a:rPr lang="en-US" sz="4000" dirty="0">
                <a:solidFill>
                  <a:schemeClr val="tx1">
                    <a:lumMod val="85000"/>
                    <a:lumOff val="15000"/>
                  </a:schemeClr>
                </a:solidFill>
                <a:latin typeface="Aileron Heavy" panose="00000A00000000000000" pitchFamily="50" charset="0"/>
              </a:rPr>
              <a:t>HISTOGRAM MANIPULATION – LINEAR CDF</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Histogram equalization of the image was performed by interpolating the initial CDF to a </a:t>
            </a:r>
            <a:r>
              <a:rPr lang="en-US" sz="1600" dirty="0">
                <a:latin typeface="Aileron Regular Bold" panose="020B0604020202020204" charset="0"/>
              </a:rPr>
              <a:t>linear</a:t>
            </a:r>
            <a:r>
              <a:rPr lang="en-US" sz="1600" dirty="0">
                <a:latin typeface="Aileron Regular" panose="020B0604020202020204" charset="0"/>
              </a:rPr>
              <a:t> CDF. A contrast difference between the equalized image and the original is apparent as the gray number distribution on the histogram were modified. This modification resulted in the linearized image being much brighter than the original gray image, </a:t>
            </a:r>
            <a:r>
              <a:rPr lang="en-US" sz="1600" dirty="0" err="1">
                <a:latin typeface="Aileron Regular" panose="020B0604020202020204" charset="0"/>
              </a:rPr>
              <a:t>i.e</a:t>
            </a:r>
            <a:r>
              <a:rPr lang="en-US" sz="1600" dirty="0">
                <a:latin typeface="Aileron Regular" panose="020B0604020202020204" charset="0"/>
              </a:rPr>
              <a:t> </a:t>
            </a:r>
            <a:r>
              <a:rPr lang="en-US" sz="1600" dirty="0">
                <a:latin typeface="Aileron Regular Bold" panose="020B0604020202020204" charset="0"/>
              </a:rPr>
              <a:t>the most frequent gray numbers or intensity values were effectively spread throughout the range.</a:t>
            </a:r>
            <a:r>
              <a:rPr lang="en-US" sz="1600" dirty="0">
                <a:latin typeface="Aileron Regular" panose="020B0604020202020204" charset="0"/>
              </a:rPr>
              <a:t> </a:t>
            </a:r>
          </a:p>
        </p:txBody>
      </p:sp>
      <p:pic>
        <p:nvPicPr>
          <p:cNvPr id="18" name="Picture 17" descr="Chart, histogram&#10;&#10;Description automatically generated">
            <a:extLst>
              <a:ext uri="{FF2B5EF4-FFF2-40B4-BE49-F238E27FC236}">
                <a16:creationId xmlns:a16="http://schemas.microsoft.com/office/drawing/2014/main" id="{36149E84-6D76-3EC1-343D-8AE18F15A2CC}"/>
              </a:ext>
            </a:extLst>
          </p:cNvPr>
          <p:cNvPicPr>
            <a:picLocks noChangeAspect="1"/>
          </p:cNvPicPr>
          <p:nvPr/>
        </p:nvPicPr>
        <p:blipFill rotWithShape="1">
          <a:blip r:embed="rId2">
            <a:extLst>
              <a:ext uri="{28A0092B-C50C-407E-A947-70E740481C1C}">
                <a14:useLocalDpi xmlns:a14="http://schemas.microsoft.com/office/drawing/2010/main" val="0"/>
              </a:ext>
            </a:extLst>
          </a:blip>
          <a:srcRect l="6664" t="3606" r="7220"/>
          <a:stretch/>
        </p:blipFill>
        <p:spPr>
          <a:xfrm>
            <a:off x="5692270" y="2400300"/>
            <a:ext cx="7261730" cy="3612665"/>
          </a:xfrm>
          <a:prstGeom prst="rect">
            <a:avLst/>
          </a:prstGeom>
        </p:spPr>
      </p:pic>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243640"/>
            <a:chOff x="7502314" y="4206415"/>
            <a:chExt cx="4994486" cy="3796474"/>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Histogram equalized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314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histogram&#10;&#10;Description automatically generated">
            <a:extLst>
              <a:ext uri="{FF2B5EF4-FFF2-40B4-BE49-F238E27FC236}">
                <a16:creationId xmlns:a16="http://schemas.microsoft.com/office/drawing/2014/main" id="{1FC8ABBE-12B5-25A7-D69B-8941075EF6EC}"/>
              </a:ext>
            </a:extLst>
          </p:cNvPr>
          <p:cNvPicPr>
            <a:picLocks noChangeAspect="1"/>
          </p:cNvPicPr>
          <p:nvPr/>
        </p:nvPicPr>
        <p:blipFill rotWithShape="1">
          <a:blip r:embed="rId2">
            <a:extLst>
              <a:ext uri="{28A0092B-C50C-407E-A947-70E740481C1C}">
                <a14:useLocalDpi xmlns:a14="http://schemas.microsoft.com/office/drawing/2010/main" val="0"/>
              </a:ext>
            </a:extLst>
          </a:blip>
          <a:srcRect l="7407" t="4769" r="6630"/>
          <a:stretch/>
        </p:blipFill>
        <p:spPr>
          <a:xfrm>
            <a:off x="5692270" y="2400300"/>
            <a:ext cx="7261730" cy="3612665"/>
          </a:xfrm>
          <a:prstGeom prst="rect">
            <a:avLst/>
          </a:prstGeom>
        </p:spPr>
      </p:pic>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394750" cy="412500"/>
            <a:chOff x="685800" y="463800"/>
            <a:chExt cx="1239475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05600" y="463800"/>
              <a:ext cx="6374950"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DIGITAL IMAGE FORMATION AND ENHANCEMENT</a:t>
              </a:r>
              <a:endParaRPr lang="en-US" sz="1600" dirty="0">
                <a:solidFill>
                  <a:schemeClr val="tx1">
                    <a:lumMod val="85000"/>
                    <a:lumOff val="15000"/>
                  </a:schemeClr>
                </a:solidFill>
                <a:latin typeface="Aileron Regular" panose="020B0604020202020204" charset="0"/>
              </a:endParaRPr>
            </a:p>
          </p:txBody>
        </p:sp>
      </p:grpSp>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2048298" cy="707886"/>
          </a:xfrm>
          <a:prstGeom prst="rect">
            <a:avLst/>
          </a:prstGeom>
          <a:noFill/>
        </p:spPr>
        <p:txBody>
          <a:bodyPr wrap="none" rtlCol="0">
            <a:spAutoFit/>
          </a:bodyPr>
          <a:lstStyle/>
          <a:p>
            <a:r>
              <a:rPr lang="en-US" sz="4000" dirty="0">
                <a:solidFill>
                  <a:schemeClr val="tx1">
                    <a:lumMod val="85000"/>
                    <a:lumOff val="15000"/>
                  </a:schemeClr>
                </a:solidFill>
                <a:latin typeface="Aileron Heavy" panose="00000A00000000000000" pitchFamily="50" charset="0"/>
              </a:rPr>
              <a:t>HISTOGRAM MANIPULATION – NONLINEAR CDF</a:t>
            </a:r>
          </a:p>
        </p:txBody>
      </p:sp>
      <p:sp>
        <p:nvSpPr>
          <p:cNvPr id="6" name="TextBox 5">
            <a:extLst>
              <a:ext uri="{FF2B5EF4-FFF2-40B4-BE49-F238E27FC236}">
                <a16:creationId xmlns:a16="http://schemas.microsoft.com/office/drawing/2014/main" id="{1C139C71-43D8-DA15-F46A-8598CDF1F78A}"/>
              </a:ext>
            </a:extLst>
          </p:cNvPr>
          <p:cNvSpPr txBox="1"/>
          <p:nvPr/>
        </p:nvSpPr>
        <p:spPr>
          <a:xfrm>
            <a:off x="5692270" y="6286500"/>
            <a:ext cx="7261730" cy="226318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The case of a nonlinear CDF taking the form of a </a:t>
            </a:r>
            <a:r>
              <a:rPr lang="en-US" sz="1600" dirty="0">
                <a:latin typeface="Aileron Regular Bold" panose="020B0604020202020204" charset="0"/>
              </a:rPr>
              <a:t>sigmoid</a:t>
            </a:r>
            <a:r>
              <a:rPr lang="en-US" sz="1600" dirty="0">
                <a:latin typeface="Aileron Regular" panose="020B0604020202020204" charset="0"/>
              </a:rPr>
              <a:t> was also examined to imitate the response of a human eye. Compared to the linear CDF, the sigmoid CDF of the resulting image tend to have an </a:t>
            </a:r>
            <a:r>
              <a:rPr lang="en-US" sz="1600" dirty="0">
                <a:latin typeface="Aileron Regular Bold" panose="020B0604020202020204" charset="0"/>
              </a:rPr>
              <a:t>overall gray appearance</a:t>
            </a:r>
            <a:r>
              <a:rPr lang="en-US" sz="1600" dirty="0">
                <a:latin typeface="Aileron Regular" panose="020B0604020202020204" charset="0"/>
              </a:rPr>
              <a:t>, which is expected based on the PDF, i.e. peaks at the middle gray numbers. The resulting image also tend to be grainier on the darker areas, which can be attributed to the PDF being almost </a:t>
            </a:r>
            <a:r>
              <a:rPr lang="en-US" sz="1600" dirty="0">
                <a:latin typeface="Aileron Regular Bold" panose="020B0604020202020204" charset="0"/>
              </a:rPr>
              <a:t>zero</a:t>
            </a:r>
            <a:r>
              <a:rPr lang="en-US" sz="1600" dirty="0">
                <a:latin typeface="Aileron Regular" panose="020B0604020202020204" charset="0"/>
              </a:rPr>
              <a:t> at low gray values (around 0 to 50).</a:t>
            </a:r>
          </a:p>
        </p:txBody>
      </p:sp>
      <p:grpSp>
        <p:nvGrpSpPr>
          <p:cNvPr id="21" name="Group 20">
            <a:extLst>
              <a:ext uri="{FF2B5EF4-FFF2-40B4-BE49-F238E27FC236}">
                <a16:creationId xmlns:a16="http://schemas.microsoft.com/office/drawing/2014/main" id="{E15BE0E9-F22A-D6C4-652D-7AB85B491061}"/>
              </a:ext>
            </a:extLst>
          </p:cNvPr>
          <p:cNvGrpSpPr/>
          <p:nvPr/>
        </p:nvGrpSpPr>
        <p:grpSpPr>
          <a:xfrm>
            <a:off x="914400" y="2346185"/>
            <a:ext cx="4267199" cy="3229386"/>
            <a:chOff x="1219200" y="4206416"/>
            <a:chExt cx="4994485" cy="3779791"/>
          </a:xfrm>
        </p:grpSpPr>
        <p:sp>
          <p:nvSpPr>
            <p:cNvPr id="15" name="TextBox 14">
              <a:extLst>
                <a:ext uri="{FF2B5EF4-FFF2-40B4-BE49-F238E27FC236}">
                  <a16:creationId xmlns:a16="http://schemas.microsoft.com/office/drawing/2014/main" id="{193EE4D7-15E9-5C31-3D06-03F1EAB927A2}"/>
                </a:ext>
              </a:extLst>
            </p:cNvPr>
            <p:cNvSpPr txBox="1"/>
            <p:nvPr/>
          </p:nvSpPr>
          <p:spPr>
            <a:xfrm>
              <a:off x="1219200" y="7569683"/>
              <a:ext cx="4994485"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Original image</a:t>
              </a:r>
            </a:p>
          </p:txBody>
        </p:sp>
        <p:pic>
          <p:nvPicPr>
            <p:cNvPr id="10" name="Picture 9" descr="A penguin swimming underwater&#10;&#10;Description automatically generated with medium confidence">
              <a:extLst>
                <a:ext uri="{FF2B5EF4-FFF2-40B4-BE49-F238E27FC236}">
                  <a16:creationId xmlns:a16="http://schemas.microsoft.com/office/drawing/2014/main" id="{4B577A2D-218F-4BF4-3B2F-56FD9E8DA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206416"/>
              <a:ext cx="4994485" cy="3329657"/>
            </a:xfrm>
            <a:prstGeom prst="rect">
              <a:avLst/>
            </a:prstGeom>
          </p:spPr>
        </p:pic>
      </p:grpSp>
      <p:grpSp>
        <p:nvGrpSpPr>
          <p:cNvPr id="22" name="Group 21">
            <a:extLst>
              <a:ext uri="{FF2B5EF4-FFF2-40B4-BE49-F238E27FC236}">
                <a16:creationId xmlns:a16="http://schemas.microsoft.com/office/drawing/2014/main" id="{F0AD61FE-6E60-B823-0D20-2DE0106476E6}"/>
              </a:ext>
            </a:extLst>
          </p:cNvPr>
          <p:cNvGrpSpPr/>
          <p:nvPr/>
        </p:nvGrpSpPr>
        <p:grpSpPr>
          <a:xfrm>
            <a:off x="914400" y="5913331"/>
            <a:ext cx="4267200" cy="3304293"/>
            <a:chOff x="7502314" y="4206415"/>
            <a:chExt cx="4994486" cy="3867465"/>
          </a:xfrm>
        </p:grpSpPr>
        <p:pic>
          <p:nvPicPr>
            <p:cNvPr id="13" name="Picture 12" descr="A picture containing fish, ray, white, shark&#10;&#10;Description automatically generated">
              <a:extLst>
                <a:ext uri="{FF2B5EF4-FFF2-40B4-BE49-F238E27FC236}">
                  <a16:creationId xmlns:a16="http://schemas.microsoft.com/office/drawing/2014/main" id="{EBEFE702-DAB6-2AC7-7B9B-D7DA015CC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314" y="4206415"/>
              <a:ext cx="4994485" cy="3329655"/>
            </a:xfrm>
            <a:prstGeom prst="rect">
              <a:avLst/>
            </a:prstGeom>
          </p:spPr>
        </p:pic>
        <p:sp>
          <p:nvSpPr>
            <p:cNvPr id="19" name="TextBox 18">
              <a:extLst>
                <a:ext uri="{FF2B5EF4-FFF2-40B4-BE49-F238E27FC236}">
                  <a16:creationId xmlns:a16="http://schemas.microsoft.com/office/drawing/2014/main" id="{FF6CADFA-08E7-B3FC-6D43-FB635789739B}"/>
                </a:ext>
              </a:extLst>
            </p:cNvPr>
            <p:cNvSpPr txBox="1"/>
            <p:nvPr/>
          </p:nvSpPr>
          <p:spPr>
            <a:xfrm>
              <a:off x="7502315" y="7586365"/>
              <a:ext cx="4994485" cy="487515"/>
            </a:xfrm>
            <a:prstGeom prst="rect">
              <a:avLst/>
            </a:prstGeom>
            <a:noFill/>
          </p:spPr>
          <p:txBody>
            <a:bodyPr wrap="square" rtlCol="0">
              <a:spAutoFit/>
            </a:bodyPr>
            <a:lstStyle/>
            <a:p>
              <a:pPr algn="ctr">
                <a:lnSpc>
                  <a:spcPct val="150000"/>
                </a:lnSpc>
              </a:pPr>
              <a:r>
                <a:rPr lang="en-US" sz="1600" dirty="0">
                  <a:latin typeface="Aileron Regular" panose="020B0604020202020204" charset="0"/>
                </a:rPr>
                <a:t>Nonlinearized image</a:t>
              </a:r>
            </a:p>
          </p:txBody>
        </p:sp>
      </p:grpSp>
      <p:grpSp>
        <p:nvGrpSpPr>
          <p:cNvPr id="23" name="Group 22">
            <a:extLst>
              <a:ext uri="{FF2B5EF4-FFF2-40B4-BE49-F238E27FC236}">
                <a16:creationId xmlns:a16="http://schemas.microsoft.com/office/drawing/2014/main" id="{9D97052E-735D-1A76-2A29-D61459156BF0}"/>
              </a:ext>
            </a:extLst>
          </p:cNvPr>
          <p:cNvGrpSpPr/>
          <p:nvPr/>
        </p:nvGrpSpPr>
        <p:grpSpPr>
          <a:xfrm rot="5400000">
            <a:off x="11662120" y="8315251"/>
            <a:ext cx="450160" cy="2133600"/>
            <a:chOff x="10981040" y="4264181"/>
            <a:chExt cx="715659" cy="3391971"/>
          </a:xfrm>
        </p:grpSpPr>
        <p:sp>
          <p:nvSpPr>
            <p:cNvPr id="24" name="Rectangle 23">
              <a:extLst>
                <a:ext uri="{FF2B5EF4-FFF2-40B4-BE49-F238E27FC236}">
                  <a16:creationId xmlns:a16="http://schemas.microsoft.com/office/drawing/2014/main" id="{77BDFC2B-2EAA-4801-2412-968E9896504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908F47D-85C4-C6A5-8675-83CBE0EFFB58}"/>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0E41513-DD8B-5AD5-A1B8-678B1BAE5032}"/>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AA299BC-AD85-D94A-4FF5-9EBB51DE3A6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shark swimming underwater&#10;&#10;Description automatically generated with low confidence">
            <a:extLst>
              <a:ext uri="{FF2B5EF4-FFF2-40B4-BE49-F238E27FC236}">
                <a16:creationId xmlns:a16="http://schemas.microsoft.com/office/drawing/2014/main" id="{3049370C-F477-6260-12A4-1A150E4C84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5913331"/>
            <a:ext cx="4267199" cy="2844799"/>
          </a:xfrm>
          <a:prstGeom prst="rect">
            <a:avLst/>
          </a:prstGeom>
        </p:spPr>
      </p:pic>
    </p:spTree>
    <p:extLst>
      <p:ext uri="{BB962C8B-B14F-4D97-AF65-F5344CB8AC3E}">
        <p14:creationId xmlns:p14="http://schemas.microsoft.com/office/powerpoint/2010/main" val="1375385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1735</TotalTime>
  <Words>2417</Words>
  <Application>Microsoft Office PowerPoint</Application>
  <PresentationFormat>Custom</PresentationFormat>
  <Paragraphs>148</Paragraphs>
  <Slides>27</Slides>
  <Notes>0</Notes>
  <HiddenSlides>4</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27</vt:i4>
      </vt:variant>
    </vt:vector>
  </HeadingPairs>
  <TitlesOfParts>
    <vt:vector size="42" baseType="lpstr">
      <vt:lpstr>Aileron</vt:lpstr>
      <vt:lpstr>Cambria Math</vt:lpstr>
      <vt:lpstr>Aileron Regular Bold</vt:lpstr>
      <vt:lpstr>Altero</vt:lpstr>
      <vt:lpstr>Wingdings</vt:lpstr>
      <vt:lpstr>Arial</vt:lpstr>
      <vt:lpstr>Aileron Regular</vt:lpstr>
      <vt:lpstr>Aileron Light</vt:lpstr>
      <vt:lpstr>Aileron Heavy</vt:lpstr>
      <vt:lpstr>Aileron Thin</vt:lpstr>
      <vt:lpstr>Calibri</vt:lpstr>
      <vt:lpstr>Aileron Bold</vt:lpstr>
      <vt:lpstr>Alata</vt:lpstr>
      <vt:lpstr>Aileron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White Minimalist Furniture Product Presentation</dc:title>
  <dc:creator>Niño Philip Ramones</dc:creator>
  <cp:lastModifiedBy>Nino Philip Ramones</cp:lastModifiedBy>
  <cp:revision>5</cp:revision>
  <dcterms:created xsi:type="dcterms:W3CDTF">2006-08-16T00:00:00Z</dcterms:created>
  <dcterms:modified xsi:type="dcterms:W3CDTF">2023-03-10T14:16:08Z</dcterms:modified>
  <dc:identifier>DAFcaABksrY</dc:identifier>
</cp:coreProperties>
</file>